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Poppins"/>
      <p:regular r:id="rId40"/>
      <p:bold r:id="rId41"/>
      <p:italic r:id="rId42"/>
      <p:boldItalic r:id="rId43"/>
    </p:embeddedFont>
    <p:embeddedFont>
      <p:font typeface="Poppins Light"/>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regular.fntdata"/><Relationship Id="rId20" Type="http://schemas.openxmlformats.org/officeDocument/2006/relationships/slide" Target="slides/slide15.xml"/><Relationship Id="rId42" Type="http://schemas.openxmlformats.org/officeDocument/2006/relationships/font" Target="fonts/Poppins-italic.fntdata"/><Relationship Id="rId41" Type="http://schemas.openxmlformats.org/officeDocument/2006/relationships/font" Target="fonts/Poppins-bold.fntdata"/><Relationship Id="rId22" Type="http://schemas.openxmlformats.org/officeDocument/2006/relationships/slide" Target="slides/slide17.xml"/><Relationship Id="rId44" Type="http://schemas.openxmlformats.org/officeDocument/2006/relationships/font" Target="fonts/PoppinsLight-regular.fntdata"/><Relationship Id="rId21" Type="http://schemas.openxmlformats.org/officeDocument/2006/relationships/slide" Target="slides/slide16.xml"/><Relationship Id="rId43" Type="http://schemas.openxmlformats.org/officeDocument/2006/relationships/font" Target="fonts/Poppins-boldItalic.fntdata"/><Relationship Id="rId24" Type="http://schemas.openxmlformats.org/officeDocument/2006/relationships/slide" Target="slides/slide19.xml"/><Relationship Id="rId46" Type="http://schemas.openxmlformats.org/officeDocument/2006/relationships/font" Target="fonts/PoppinsLight-italic.fntdata"/><Relationship Id="rId23" Type="http://schemas.openxmlformats.org/officeDocument/2006/relationships/slide" Target="slides/slide18.xml"/><Relationship Id="rId45" Type="http://schemas.openxmlformats.org/officeDocument/2006/relationships/font" Target="fonts/PoppinsLigh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schemas.openxmlformats.org/officeDocument/2006/relationships/font" Target="fonts/PoppinsLight-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uk" sz="1800"/>
              <a:t>Entered text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uk" sz="1200"/>
              <a:t>### Introduction</a:t>
            </a:r>
            <a:endParaRPr sz="1200"/>
          </a:p>
          <a:p>
            <a:pPr indent="0" lvl="0" marL="0" rtl="0" algn="l">
              <a:spcBef>
                <a:spcPts val="0"/>
              </a:spcBef>
              <a:spcAft>
                <a:spcPts val="0"/>
              </a:spcAft>
              <a:buNone/>
            </a:pPr>
            <a:r>
              <a:rPr lang="uk" sz="1200"/>
              <a:t>- **Overview of Blockchain Technology**: Briefly describe what blockchain is, focusing on its decentralized and secure nature.</a:t>
            </a:r>
            <a:endParaRPr sz="1200"/>
          </a:p>
          <a:p>
            <a:pPr indent="0" lvl="0" marL="0" rtl="0" algn="l">
              <a:spcBef>
                <a:spcPts val="0"/>
              </a:spcBef>
              <a:spcAft>
                <a:spcPts val="0"/>
              </a:spcAft>
              <a:buNone/>
            </a:pPr>
            <a:r>
              <a:rPr lang="uk" sz="1200"/>
              <a:t>- **Importance of Security**: Emphasize why security is crucial in blockchain systems, considering their use in financial transactions and data storage.</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uk" sz="1200"/>
              <a:t>### The Nature of Blockchain Hacking</a:t>
            </a:r>
            <a:endParaRPr sz="1200"/>
          </a:p>
          <a:p>
            <a:pPr indent="0" lvl="0" marL="0" rtl="0" algn="l">
              <a:spcBef>
                <a:spcPts val="0"/>
              </a:spcBef>
              <a:spcAft>
                <a:spcPts val="0"/>
              </a:spcAft>
              <a:buNone/>
            </a:pPr>
            <a:r>
              <a:rPr lang="uk" sz="1200"/>
              <a:t>- **How Hacking Differs in Blockchain**: Explain how hacking in blockchain differs from traditional hacking due to its unique structure.</a:t>
            </a:r>
            <a:endParaRPr sz="1200"/>
          </a:p>
          <a:p>
            <a:pPr indent="0" lvl="0" marL="0" rtl="0" algn="l">
              <a:spcBef>
                <a:spcPts val="0"/>
              </a:spcBef>
              <a:spcAft>
                <a:spcPts val="0"/>
              </a:spcAft>
              <a:buNone/>
            </a:pPr>
            <a:r>
              <a:rPr lang="uk" sz="1200"/>
              <a:t>- **Common Misconceptions**: Address common misconceptions about blockchain's invulnerability.</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uk" sz="1200"/>
              <a:t>### Types of Blockchain Hacks</a:t>
            </a:r>
            <a:endParaRPr sz="1200"/>
          </a:p>
          <a:p>
            <a:pPr indent="0" lvl="0" marL="0" rtl="0" algn="l">
              <a:spcBef>
                <a:spcPts val="0"/>
              </a:spcBef>
              <a:spcAft>
                <a:spcPts val="0"/>
              </a:spcAft>
              <a:buNone/>
            </a:pPr>
            <a:r>
              <a:rPr lang="uk" sz="1200"/>
              <a:t>- **51% Attacks**: Discuss the concept of a 51% attack, where a single entity gains control of the majority of a network's mining power.</a:t>
            </a:r>
            <a:endParaRPr sz="1200"/>
          </a:p>
          <a:p>
            <a:pPr indent="0" lvl="0" marL="0" rtl="0" algn="l">
              <a:spcBef>
                <a:spcPts val="0"/>
              </a:spcBef>
              <a:spcAft>
                <a:spcPts val="0"/>
              </a:spcAft>
              <a:buNone/>
            </a:pPr>
            <a:r>
              <a:rPr lang="uk" sz="1200"/>
              <a:t>- **Code Exploits and Smart Contract Vulnerabilities**: Explain how bugs in code or smart contracts can lead to vulnerabilities.</a:t>
            </a:r>
            <a:endParaRPr sz="1200"/>
          </a:p>
          <a:p>
            <a:pPr indent="0" lvl="0" marL="0" rtl="0" algn="l">
              <a:spcBef>
                <a:spcPts val="0"/>
              </a:spcBef>
              <a:spcAft>
                <a:spcPts val="0"/>
              </a:spcAft>
              <a:buNone/>
            </a:pPr>
            <a:r>
              <a:rPr lang="uk" sz="1200"/>
              <a:t>- **Sybil Attacks**: Describe Sybil attacks where a single entity creates multiple fake identities to gain network influence.</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uk" sz="1200"/>
              <a:t>### Notable Blockchain Hacks</a:t>
            </a:r>
            <a:endParaRPr sz="1200"/>
          </a:p>
          <a:p>
            <a:pPr indent="0" lvl="0" marL="0" rtl="0" algn="l">
              <a:spcBef>
                <a:spcPts val="0"/>
              </a:spcBef>
              <a:spcAft>
                <a:spcPts val="0"/>
              </a:spcAft>
              <a:buNone/>
            </a:pPr>
            <a:r>
              <a:rPr lang="uk" sz="1200"/>
              <a:t>- **Historical Examples**: Provide examples of significant blockchain hacks, such as the DAO attack on Ethereum.</a:t>
            </a:r>
            <a:endParaRPr sz="1200"/>
          </a:p>
          <a:p>
            <a:pPr indent="0" lvl="0" marL="0" rtl="0" algn="l">
              <a:spcBef>
                <a:spcPts val="0"/>
              </a:spcBef>
              <a:spcAft>
                <a:spcPts val="0"/>
              </a:spcAft>
              <a:buNone/>
            </a:pPr>
            <a:r>
              <a:rPr lang="uk" sz="1200"/>
              <a:t>- **Impact of These Hacks**: Discuss the financial and trust-related impacts of these hacks on the blockchain community.</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uk" sz="1200"/>
              <a:t>### Mitigating Hacking Risks</a:t>
            </a:r>
            <a:endParaRPr sz="1200"/>
          </a:p>
          <a:p>
            <a:pPr indent="0" lvl="0" marL="0" rtl="0" algn="l">
              <a:spcBef>
                <a:spcPts val="0"/>
              </a:spcBef>
              <a:spcAft>
                <a:spcPts val="0"/>
              </a:spcAft>
              <a:buNone/>
            </a:pPr>
            <a:r>
              <a:rPr lang="uk" sz="1200"/>
              <a:t>- **Security Measures**: Outline security measures and best practices to prevent hacking, such as regular audits and employing multi-signature systems.</a:t>
            </a:r>
            <a:endParaRPr sz="1200"/>
          </a:p>
          <a:p>
            <a:pPr indent="0" lvl="0" marL="0" rtl="0" algn="l">
              <a:spcBef>
                <a:spcPts val="0"/>
              </a:spcBef>
              <a:spcAft>
                <a:spcPts val="0"/>
              </a:spcAft>
              <a:buNone/>
            </a:pPr>
            <a:r>
              <a:rPr lang="uk" sz="1200"/>
              <a:t>- **Role of the Community**: Highlight the importance of the blockchain community in identifying and addressing security threats.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uk" sz="1200"/>
              <a:t>### Conclusion</a:t>
            </a:r>
            <a:endParaRPr sz="1200"/>
          </a:p>
          <a:p>
            <a:pPr indent="0" lvl="0" marL="0" rtl="0" algn="l">
              <a:spcBef>
                <a:spcPts val="0"/>
              </a:spcBef>
              <a:spcAft>
                <a:spcPts val="0"/>
              </a:spcAft>
              <a:buNone/>
            </a:pPr>
            <a:r>
              <a:rPr lang="uk" sz="1200"/>
              <a:t>- **Recap of the Importance of Security**: Conclude by reiterating the importance of security in maintaining trust and functionality in blockchain systems.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uk" sz="1200"/>
              <a:t>references</a:t>
            </a:r>
            <a:endParaRPr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a5804aba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a5804aba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a5804aba0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a5804aba0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a5804aba0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a5804aba0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a5804aba0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a5804aba0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a5804aba0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a5804aba0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a5804aba0b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a5804aba0b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a28053f7e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a28053f7e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a28053f7ea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a28053f7ea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Blockchain is like a digital ledger, but instead of being kept in one place, it's spread out across a whole network of computers. Think of it as a record book that everyone can see, but no one owns. This setup is really cool because it means there's no central control - it's all about teamwork across many computers.</a:t>
            </a:r>
            <a:endParaRPr b="1" sz="1400">
              <a:solidFill>
                <a:srgbClr val="434343"/>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a28053f7ea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a28053f7ea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Now, why is this security thing a big deal? Imagine you're using blockchain for something super important, like transferring money or keeping sensitive data. You don't want anyone messing with that, right? That's where blockchain's security shines. Each piece of data (or block) is tied to the previous one using complex cryptography. This makes it super tough for anyone to change anything without everyone else noticing. So, in a world where we're doing more and more online, having a safe and secure way to handle our digital stuff is super important, and that's exactly what blockchain offers.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a28053f7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a28053f7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a5804aba0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a5804aba0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a28053f7ea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a28053f7ea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Hacking in the blockchain world is a different beast compared to traditional hacking, mainly due to blockchain's unique structure. In traditional systems, hackers often target central points of control or vulnerabilities in a single system. But with blockchain, there's no central point to attack because the data is distributed across a network of computers, each holding a copy of the ledger. This means to hack a blockchain, a hacker would need to alter the majority of the copies simultaneously, a task that's not only incredibly difficult but also requires immense computational power.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a28053f7ea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a28053f7ea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However, there's a common misconception that blockchain is totally invulnerable. While it's true that blockchain's design makes it tough to hack in the traditional sense, it's not foolproof. For instance, if someone gains control over more than half of the network's computing power, a scenario known as a 51% attack(I will talk about it later), they could potentially alter the blockchain. Even with blockchain's strong security, there are still some weak spots. Think about smart contracts or the software that runs the blockchain - if they're not set up perfectly, hackers could sneak in through those gaps. So, while blockchain is really secure, it's not completely unbeatable.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a28053f7e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a28053f7e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a28053f7ea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a28053f7ea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This happens in a blockchain network when a single person or group controls more than 50% of the network's mining power. In blockchain, "mining" involves validating transactions and creating new blocks. If someone has over half the network's power, they can potentially manipulate the blockchain. They could stop new transactions from getting confirmations, allowing them to halt payments. Even scarier, they could reverse transactions they made while they're in control, which could lead to double-spending. However, pulling off a 51% attack is tough, especially on larger networks like Bitcoin, because it requires immense computational resources.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a28053f7ea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a28053f7ea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Code Exploits and Smart Contract Vulnerabilities: Imagine the blockchain as a complex machine running on code. Sometimes, there are hidden flaws in this code. Hackers love to find and use these flaws. It's like finding a secret door into a bank vault. Smart contracts are like automatic agreements on the blockchain. If they're not written carefully, they can have weaknesses too. Hackers can use these weak spots to do things like steal digital money.</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a28053f7ea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a28053f7ea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This is like one person pretending to be many people on the blockchain. They create a bunch of fake identities to gain more power or control in the network. It's like one person wearing lots of different masks to trick others. With all these fake identities, they can mess with the network by spreading false information or overwhelming it with fake transactions. It is somewhat similar to a 51% attack but much smaller, because sybil attacks can occupy a maximum of 1-2% of the network.</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a28053f7e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a28053f7e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a28053f7ea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a28053f7ea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Blockchain technology, known for its security, has still faced some notable hacks over the years. A prime example is the DAO attack on Ethereum in 2016. The DAO (Decentralized Autonomous Organization) was a complex smart contract on the Ethereum blockchain, designed to function as a sort of investor-directed venture capital fund. However, due to a flaw in its code, a hacker managed to drain about a third of the DAO's funds, amounting to around $50 million in Ethereum.</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a28053f7ea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a28053f7ea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When these big hacks happen, it's not just about losing money. People start to doubt how safe blockchain really is. Take the DAO attack on Ethereum as an example. It was a huge deal because a lot of money was stolen. But the reaction to the hack was even more dramatic. The Ethereum community decided to essentially go back in time and create a new version of Ethereum where the hack never happened. This move was called a "hard fork". It's like taking a road and then splitting it into two different paths.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uk">
                <a:solidFill>
                  <a:schemeClr val="dk1"/>
                </a:solidFill>
              </a:rPr>
              <a:t>This decision caused a lot of arguments. Some people thought it was the right thing to do to fix the problem. Others thought it went against the whole idea of blockchain being unchangeable and secure. So, Ethereum split into two: Ethereum (ETH) and Ethereum Classic (ETC).</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a28053f7e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a28053f7e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a54854c33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a54854c33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a28053f7ea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a28053f7ea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uk">
                <a:solidFill>
                  <a:schemeClr val="dk1"/>
                </a:solidFill>
              </a:rPr>
              <a:t>To keep blockchain safe from hackers, a couple of smart moves are key. First, think of regular audits like a health check for blockchain. Experts look over the code, hunting for any sneaky bugs that hackers could use to cause trouble. It's all about catching issues early.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uk">
                <a:solidFill>
                  <a:schemeClr val="dk1"/>
                </a:solidFill>
              </a:rPr>
              <a:t>Then there's the cool idea of multi-signature systems. It's like needing several thumbs up instead of just one to make something happen. In blockchain land, this means more people need to say 'okay' before a transaction goes through. It's like having a bunch of people double-checking each other, making things a lot safer.</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a28053f7ea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a28053f7ea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a:solidFill>
                  <a:schemeClr val="dk1"/>
                </a:solidFill>
              </a:rPr>
              <a:t>The power of the people!</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uk">
                <a:solidFill>
                  <a:schemeClr val="dk1"/>
                </a:solidFill>
              </a:rPr>
              <a:t>The blockchain community is super important. Everyone needs to keep their eyes peeled and report anything fishy. It's like having a neighborhood watch for the digital world. By everyone chipping in and staying sharp, the blockchain stays strong and secure. It's teamwork at its best!</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a28053f7e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a28053f7e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uk">
                <a:solidFill>
                  <a:schemeClr val="dk1"/>
                </a:solidFill>
              </a:rPr>
              <a:t>Finally, Would like to say that no system is 100% secure, but blockchain technology wants to provide unlimited freedom and decentralization, as well as a large part of security</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uk"/>
              <a:t>No matter how advanced the system is, anything can be hacked</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a28053f7e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a28053f7e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a28053f7ea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a28053f7ea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a06d8f09b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a06d8f09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a54854c3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a54854c3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a5804aba0b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a5804aba0b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a5804aba0b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a5804aba0b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a28053f7ea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a28053f7ea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a5804aba0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a5804aba0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uk"/>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4.png"/><Relationship Id="rId5"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20.png"/><Relationship Id="rId4" Type="http://schemas.openxmlformats.org/officeDocument/2006/relationships/image" Target="../media/image28.png"/><Relationship Id="rId5"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docs.google.com/document/d/1p2yTl3g8FZukt0PnC3gJFIZgpt_Tp6_JgNVaiNahsGc/edit#heading=h.zii4qggvi0qi"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docs.google.com/document/d/1p2yTl3g8FZukt0PnC3gJFIZgpt_Tp6_JgNVaiNahsGc/edit#heading=h.zii4qggvi0qi"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7.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uk"/>
              <a:t>Blockchain</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uk"/>
              <a:t>and </a:t>
            </a:r>
            <a:r>
              <a:rPr lang="uk"/>
              <a:t> cryptocurrency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2"/>
          <p:cNvPicPr preferRelativeResize="0"/>
          <p:nvPr/>
        </p:nvPicPr>
        <p:blipFill>
          <a:blip r:embed="rId3">
            <a:alphaModFix/>
          </a:blip>
          <a:stretch>
            <a:fillRect/>
          </a:stretch>
        </p:blipFill>
        <p:spPr>
          <a:xfrm>
            <a:off x="-222000" y="1336500"/>
            <a:ext cx="4794000" cy="3103363"/>
          </a:xfrm>
          <a:prstGeom prst="rect">
            <a:avLst/>
          </a:prstGeom>
          <a:noFill/>
          <a:ln>
            <a:noFill/>
          </a:ln>
        </p:spPr>
      </p:pic>
      <p:sp>
        <p:nvSpPr>
          <p:cNvPr id="115" name="Google Shape;115;p22"/>
          <p:cNvSpPr txBox="1"/>
          <p:nvPr>
            <p:ph type="title"/>
          </p:nvPr>
        </p:nvSpPr>
        <p:spPr>
          <a:xfrm>
            <a:off x="0" y="0"/>
            <a:ext cx="4572000" cy="820800"/>
          </a:xfrm>
          <a:prstGeom prst="rect">
            <a:avLst/>
          </a:prstGeom>
          <a:solidFill>
            <a:srgbClr val="000000"/>
          </a:solidFill>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uk">
                <a:latin typeface="Poppins Light"/>
                <a:ea typeface="Poppins Light"/>
                <a:cs typeface="Poppins Light"/>
                <a:sym typeface="Poppins Light"/>
              </a:rPr>
              <a:t>S</a:t>
            </a:r>
            <a:r>
              <a:rPr lang="uk">
                <a:latin typeface="Poppins Light"/>
                <a:ea typeface="Poppins Light"/>
                <a:cs typeface="Poppins Light"/>
                <a:sym typeface="Poppins Light"/>
              </a:rPr>
              <a:t>martphone</a:t>
            </a:r>
            <a:endParaRPr>
              <a:latin typeface="Poppins Light"/>
              <a:ea typeface="Poppins Light"/>
              <a:cs typeface="Poppins Light"/>
              <a:sym typeface="Poppins Light"/>
            </a:endParaRPr>
          </a:p>
        </p:txBody>
      </p:sp>
      <p:sp>
        <p:nvSpPr>
          <p:cNvPr id="116" name="Google Shape;116;p22"/>
          <p:cNvSpPr txBox="1"/>
          <p:nvPr>
            <p:ph idx="1" type="subTitle"/>
          </p:nvPr>
        </p:nvSpPr>
        <p:spPr>
          <a:xfrm>
            <a:off x="4746300" y="1504975"/>
            <a:ext cx="4223400" cy="2934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sz="2600"/>
              <a:t>G</a:t>
            </a:r>
            <a:r>
              <a:rPr lang="uk" sz="2600"/>
              <a:t>rowth of the smartphone market and its rapid technological leap in </a:t>
            </a:r>
            <a:r>
              <a:rPr lang="uk" sz="2600"/>
              <a:t>future</a:t>
            </a:r>
            <a:r>
              <a:rPr lang="uk" sz="2600"/>
              <a:t>.</a:t>
            </a:r>
            <a:endParaRPr sz="2600"/>
          </a:p>
        </p:txBody>
      </p:sp>
      <p:sp>
        <p:nvSpPr>
          <p:cNvPr id="117" name="Google Shape;117;p22"/>
          <p:cNvSpPr txBox="1"/>
          <p:nvPr>
            <p:ph idx="2" type="body"/>
          </p:nvPr>
        </p:nvSpPr>
        <p:spPr>
          <a:xfrm>
            <a:off x="4572000" y="0"/>
            <a:ext cx="4572000" cy="1336500"/>
          </a:xfrm>
          <a:prstGeom prst="rect">
            <a:avLst/>
          </a:prstGeom>
          <a:effectLst>
            <a:outerShdw blurRad="142875" rotWithShape="0" algn="bl" dir="5400000" dist="19050">
              <a:schemeClr val="accent5">
                <a:alpha val="50000"/>
              </a:schemeClr>
            </a:outerShdw>
          </a:effectLst>
        </p:spPr>
        <p:txBody>
          <a:bodyPr anchorCtr="0" anchor="ctr" bIns="91425" lIns="91425" spcFirstLastPara="1" rIns="91425" wrap="square" tIns="91425">
            <a:normAutofit/>
          </a:bodyPr>
          <a:lstStyle/>
          <a:p>
            <a:pPr indent="0" lvl="0" marL="0" rtl="0" algn="l">
              <a:spcBef>
                <a:spcPts val="0"/>
              </a:spcBef>
              <a:spcAft>
                <a:spcPts val="1200"/>
              </a:spcAft>
              <a:buNone/>
            </a:pPr>
            <a:r>
              <a:rPr i="1" lang="uk" sz="6000">
                <a:solidFill>
                  <a:schemeClr val="lt2"/>
                </a:solidFill>
              </a:rPr>
              <a:t>2002 - 2008</a:t>
            </a:r>
            <a:endParaRPr i="1" sz="6000">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p:nvPr/>
        </p:nvSpPr>
        <p:spPr>
          <a:xfrm>
            <a:off x="225200" y="-236275"/>
            <a:ext cx="8827250" cy="4662825"/>
          </a:xfrm>
          <a:custGeom>
            <a:rect b="b" l="l" r="r" t="t"/>
            <a:pathLst>
              <a:path extrusionOk="0" h="186513" w="353090">
                <a:moveTo>
                  <a:pt x="0" y="155058"/>
                </a:moveTo>
                <a:lnTo>
                  <a:pt x="40758" y="186513"/>
                </a:lnTo>
                <a:lnTo>
                  <a:pt x="79301" y="116958"/>
                </a:lnTo>
                <a:lnTo>
                  <a:pt x="124490" y="165248"/>
                </a:lnTo>
                <a:lnTo>
                  <a:pt x="172779" y="74428"/>
                </a:lnTo>
                <a:lnTo>
                  <a:pt x="208664" y="88604"/>
                </a:lnTo>
                <a:lnTo>
                  <a:pt x="255625" y="51834"/>
                </a:lnTo>
                <a:lnTo>
                  <a:pt x="309673" y="61580"/>
                </a:lnTo>
                <a:lnTo>
                  <a:pt x="353090" y="0"/>
                </a:lnTo>
              </a:path>
            </a:pathLst>
          </a:custGeom>
          <a:noFill/>
          <a:ln cap="flat" cmpd="sng" w="19050">
            <a:solidFill>
              <a:srgbClr val="571D1D"/>
            </a:solidFill>
            <a:prstDash val="solid"/>
            <a:round/>
            <a:headEnd len="med" w="med" type="none"/>
            <a:tailEnd len="med" w="med" type="none"/>
          </a:ln>
        </p:spPr>
      </p:sp>
      <p:sp>
        <p:nvSpPr>
          <p:cNvPr id="123" name="Google Shape;123;p23"/>
          <p:cNvSpPr txBox="1"/>
          <p:nvPr>
            <p:ph type="title"/>
          </p:nvPr>
        </p:nvSpPr>
        <p:spPr>
          <a:xfrm>
            <a:off x="0" y="228900"/>
            <a:ext cx="9144000" cy="753300"/>
          </a:xfrm>
          <a:prstGeom prst="rect">
            <a:avLst/>
          </a:prstGeom>
          <a:solidFill>
            <a:srgbClr val="000000"/>
          </a:solidFill>
        </p:spPr>
        <p:txBody>
          <a:bodyPr anchorCtr="0" anchor="t" bIns="91425" lIns="91425" spcFirstLastPara="1" rIns="91425" wrap="square" tIns="91425">
            <a:noAutofit/>
          </a:bodyPr>
          <a:lstStyle/>
          <a:p>
            <a:pPr indent="0" lvl="0" marL="0" rtl="0" algn="l">
              <a:spcBef>
                <a:spcPts val="1000"/>
              </a:spcBef>
              <a:spcAft>
                <a:spcPts val="0"/>
              </a:spcAft>
              <a:buSzPts val="990"/>
              <a:buNone/>
            </a:pPr>
            <a:r>
              <a:rPr lang="uk" sz="2620">
                <a:latin typeface="Poppins"/>
                <a:ea typeface="Poppins"/>
                <a:cs typeface="Poppins"/>
                <a:sym typeface="Poppins"/>
              </a:rPr>
              <a:t>How big is this trend?</a:t>
            </a:r>
            <a:endParaRPr sz="2620">
              <a:latin typeface="Poppins"/>
              <a:ea typeface="Poppins"/>
              <a:cs typeface="Poppins"/>
              <a:sym typeface="Poppins"/>
            </a:endParaRPr>
          </a:p>
          <a:p>
            <a:pPr indent="0" lvl="0" marL="0" rtl="0" algn="l">
              <a:spcBef>
                <a:spcPts val="0"/>
              </a:spcBef>
              <a:spcAft>
                <a:spcPts val="0"/>
              </a:spcAft>
              <a:buSzPts val="990"/>
              <a:buNone/>
            </a:pPr>
            <a:r>
              <a:t/>
            </a:r>
            <a:endParaRPr sz="2520"/>
          </a:p>
        </p:txBody>
      </p:sp>
      <p:sp>
        <p:nvSpPr>
          <p:cNvPr id="124" name="Google Shape;124;p23"/>
          <p:cNvSpPr txBox="1"/>
          <p:nvPr/>
        </p:nvSpPr>
        <p:spPr>
          <a:xfrm>
            <a:off x="311825" y="1281075"/>
            <a:ext cx="7998300" cy="311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uk" sz="2000">
                <a:solidFill>
                  <a:schemeClr val="lt2"/>
                </a:solidFill>
                <a:latin typeface="Poppins"/>
                <a:ea typeface="Poppins"/>
                <a:cs typeface="Poppins"/>
                <a:sym typeface="Poppins"/>
              </a:rPr>
              <a:t>From the 2023 report of an independent marketing platform GITNUX:   </a:t>
            </a:r>
            <a:endParaRPr b="1" sz="2000">
              <a:solidFill>
                <a:schemeClr val="lt2"/>
              </a:solidFill>
              <a:latin typeface="Poppins"/>
              <a:ea typeface="Poppins"/>
              <a:cs typeface="Poppins"/>
              <a:sym typeface="Poppins"/>
            </a:endParaRPr>
          </a:p>
          <a:p>
            <a:pPr indent="-330200" lvl="0" marL="457200" rtl="0" algn="l">
              <a:spcBef>
                <a:spcPts val="0"/>
              </a:spcBef>
              <a:spcAft>
                <a:spcPts val="0"/>
              </a:spcAft>
              <a:buClr>
                <a:schemeClr val="lt2"/>
              </a:buClr>
              <a:buSzPts val="1600"/>
              <a:buFont typeface="Poppins Light"/>
              <a:buChar char="●"/>
            </a:pPr>
            <a:r>
              <a:rPr lang="uk" sz="1600">
                <a:solidFill>
                  <a:schemeClr val="lt2"/>
                </a:solidFill>
                <a:latin typeface="Poppins Light"/>
                <a:ea typeface="Poppins Light"/>
                <a:cs typeface="Poppins Light"/>
                <a:sym typeface="Poppins Light"/>
              </a:rPr>
              <a:t>Online banking usage in the United States increased from 36% in 2005 to 73% in 2021.</a:t>
            </a:r>
            <a:endParaRPr sz="1600">
              <a:solidFill>
                <a:schemeClr val="lt2"/>
              </a:solidFill>
              <a:latin typeface="Poppins Light"/>
              <a:ea typeface="Poppins Light"/>
              <a:cs typeface="Poppins Light"/>
              <a:sym typeface="Poppins Light"/>
            </a:endParaRPr>
          </a:p>
          <a:p>
            <a:pPr indent="-330200" lvl="0" marL="457200" rtl="0" algn="l">
              <a:spcBef>
                <a:spcPts val="0"/>
              </a:spcBef>
              <a:spcAft>
                <a:spcPts val="0"/>
              </a:spcAft>
              <a:buClr>
                <a:schemeClr val="lt2"/>
              </a:buClr>
              <a:buSzPts val="1600"/>
              <a:buFont typeface="Poppins Light"/>
              <a:buChar char="●"/>
            </a:pPr>
            <a:r>
              <a:rPr lang="uk" sz="1600">
                <a:solidFill>
                  <a:schemeClr val="lt2"/>
                </a:solidFill>
                <a:latin typeface="Poppins Light"/>
                <a:ea typeface="Poppins Light"/>
                <a:cs typeface="Poppins Light"/>
                <a:sym typeface="Poppins Light"/>
              </a:rPr>
              <a:t> 51% of US adults use digital banking, with 81% of them accessing their accounts via mobile platforms.</a:t>
            </a:r>
            <a:endParaRPr sz="1600">
              <a:solidFill>
                <a:schemeClr val="lt2"/>
              </a:solidFill>
              <a:latin typeface="Poppins Light"/>
              <a:ea typeface="Poppins Light"/>
              <a:cs typeface="Poppins Light"/>
              <a:sym typeface="Poppins Light"/>
            </a:endParaRPr>
          </a:p>
          <a:p>
            <a:pPr indent="-330200" lvl="0" marL="457200" rtl="0" algn="l">
              <a:spcBef>
                <a:spcPts val="0"/>
              </a:spcBef>
              <a:spcAft>
                <a:spcPts val="0"/>
              </a:spcAft>
              <a:buClr>
                <a:schemeClr val="lt2"/>
              </a:buClr>
              <a:buSzPts val="1600"/>
              <a:buFont typeface="Poppins Light"/>
              <a:buChar char="●"/>
            </a:pPr>
            <a:r>
              <a:rPr lang="uk" sz="1600">
                <a:solidFill>
                  <a:schemeClr val="lt2"/>
                </a:solidFill>
                <a:latin typeface="Poppins Light"/>
                <a:ea typeface="Poppins Light"/>
                <a:cs typeface="Poppins Light"/>
                <a:sym typeface="Poppins Light"/>
              </a:rPr>
              <a:t>The global online banking users is expected to reach 3.6 billion by 2024.</a:t>
            </a:r>
            <a:endParaRPr sz="1600">
              <a:solidFill>
                <a:schemeClr val="lt2"/>
              </a:solidFill>
              <a:latin typeface="Poppins Light"/>
              <a:ea typeface="Poppins Light"/>
              <a:cs typeface="Poppins Light"/>
              <a:sym typeface="Poppins Light"/>
            </a:endParaRPr>
          </a:p>
          <a:p>
            <a:pPr indent="-330200" lvl="0" marL="457200" rtl="0" algn="l">
              <a:spcBef>
                <a:spcPts val="0"/>
              </a:spcBef>
              <a:spcAft>
                <a:spcPts val="0"/>
              </a:spcAft>
              <a:buClr>
                <a:schemeClr val="lt2"/>
              </a:buClr>
              <a:buSzPts val="1600"/>
              <a:buFont typeface="Poppins Light"/>
              <a:buChar char="●"/>
            </a:pPr>
            <a:r>
              <a:rPr lang="uk" sz="1600">
                <a:solidFill>
                  <a:schemeClr val="lt2"/>
                </a:solidFill>
                <a:latin typeface="Poppins Light"/>
                <a:ea typeface="Poppins Light"/>
                <a:cs typeface="Poppins Light"/>
                <a:sym typeface="Poppins Light"/>
              </a:rPr>
              <a:t>89% of UK adults now use online banking, and 64% use mobile banking apps.</a:t>
            </a:r>
            <a:endParaRPr sz="1600">
              <a:solidFill>
                <a:schemeClr val="lt2"/>
              </a:solidFill>
              <a:latin typeface="Poppins Light"/>
              <a:ea typeface="Poppins Light"/>
              <a:cs typeface="Poppins Light"/>
              <a:sym typeface="Poppins Light"/>
            </a:endParaRPr>
          </a:p>
          <a:p>
            <a:pPr indent="0" lvl="0" marL="0" rtl="0" algn="l">
              <a:spcBef>
                <a:spcPts val="0"/>
              </a:spcBef>
              <a:spcAft>
                <a:spcPts val="0"/>
              </a:spcAft>
              <a:buNone/>
            </a:pPr>
            <a:r>
              <a:t/>
            </a:r>
            <a:endParaRPr sz="1100">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4507750" y="129225"/>
            <a:ext cx="4729200" cy="1362300"/>
          </a:xfrm>
          <a:prstGeom prst="rect">
            <a:avLst/>
          </a:prstGeom>
          <a:solidFill>
            <a:srgbClr val="000000"/>
          </a:solidFill>
          <a:ln cap="flat" cmpd="sng" w="38100">
            <a:solidFill>
              <a:schemeClr val="dk2"/>
            </a:solidFill>
            <a:prstDash val="solid"/>
            <a:round/>
            <a:headEnd len="sm" w="sm" type="none"/>
            <a:tailEnd len="sm" w="sm" type="none"/>
          </a:ln>
        </p:spPr>
        <p:txBody>
          <a:bodyPr anchorCtr="0" anchor="b" bIns="91425" lIns="91425" spcFirstLastPara="1" rIns="91425" wrap="square" tIns="91425">
            <a:normAutofit/>
          </a:bodyPr>
          <a:lstStyle/>
          <a:p>
            <a:pPr indent="0" lvl="0" marL="0" rtl="0" algn="ctr">
              <a:spcBef>
                <a:spcPts val="0"/>
              </a:spcBef>
              <a:spcAft>
                <a:spcPts val="0"/>
              </a:spcAft>
              <a:buSzPts val="990"/>
              <a:buNone/>
            </a:pPr>
            <a:r>
              <a:rPr lang="uk" sz="3680">
                <a:latin typeface="Poppins"/>
                <a:ea typeface="Poppins"/>
                <a:cs typeface="Poppins"/>
                <a:sym typeface="Poppins"/>
              </a:rPr>
              <a:t>Digital Currencies - money in air</a:t>
            </a:r>
            <a:endParaRPr sz="3680">
              <a:latin typeface="Poppins"/>
              <a:ea typeface="Poppins"/>
              <a:cs typeface="Poppins"/>
              <a:sym typeface="Poppins"/>
            </a:endParaRPr>
          </a:p>
        </p:txBody>
      </p:sp>
      <p:sp>
        <p:nvSpPr>
          <p:cNvPr id="130" name="Google Shape;130;p24"/>
          <p:cNvSpPr txBox="1"/>
          <p:nvPr>
            <p:ph idx="1" type="subTitle"/>
          </p:nvPr>
        </p:nvSpPr>
        <p:spPr>
          <a:xfrm>
            <a:off x="4572000" y="4213800"/>
            <a:ext cx="4572000" cy="929700"/>
          </a:xfrm>
          <a:prstGeom prst="rect">
            <a:avLst/>
          </a:prstGeom>
          <a:effectLst>
            <a:outerShdw blurRad="71438" rotWithShape="0" algn="bl" dir="5400000" dist="19050">
              <a:srgbClr val="000000"/>
            </a:outerShdw>
          </a:effectLst>
        </p:spPr>
        <p:txBody>
          <a:bodyPr anchorCtr="0" anchor="t" bIns="91425" lIns="91425" spcFirstLastPara="1" rIns="91425" wrap="square" tIns="91425">
            <a:normAutofit/>
          </a:bodyPr>
          <a:lstStyle/>
          <a:p>
            <a:pPr indent="0" lvl="0" marL="0" rtl="0" algn="ctr">
              <a:lnSpc>
                <a:spcPct val="80000"/>
              </a:lnSpc>
              <a:spcBef>
                <a:spcPts val="0"/>
              </a:spcBef>
              <a:spcAft>
                <a:spcPts val="0"/>
              </a:spcAft>
              <a:buSzPts val="1018"/>
              <a:buNone/>
            </a:pPr>
            <a:r>
              <a:rPr i="1" lang="uk" sz="1442"/>
              <a:t>Honourably the first steps in this direction are taken by the USA, after which all other big nations joined in: Japan, EU, Canada, UK.</a:t>
            </a:r>
            <a:endParaRPr i="1" sz="1442"/>
          </a:p>
        </p:txBody>
      </p:sp>
      <p:sp>
        <p:nvSpPr>
          <p:cNvPr id="131" name="Google Shape;131;p24"/>
          <p:cNvSpPr txBox="1"/>
          <p:nvPr>
            <p:ph idx="2" type="body"/>
          </p:nvPr>
        </p:nvSpPr>
        <p:spPr>
          <a:xfrm>
            <a:off x="4666500" y="1556850"/>
            <a:ext cx="4330500" cy="25929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uk">
                <a:latin typeface="Poppins Light"/>
                <a:ea typeface="Poppins Light"/>
                <a:cs typeface="Poppins Light"/>
                <a:sym typeface="Poppins Light"/>
              </a:rPr>
              <a:t>Central Banking Systems around the world - started to create and convert their currencies into "Digital Format"</a:t>
            </a:r>
            <a:endParaRPr>
              <a:latin typeface="Poppins Light"/>
              <a:ea typeface="Poppins Light"/>
              <a:cs typeface="Poppins Light"/>
              <a:sym typeface="Poppins Light"/>
            </a:endParaRPr>
          </a:p>
        </p:txBody>
      </p:sp>
      <p:pic>
        <p:nvPicPr>
          <p:cNvPr id="132" name="Google Shape;132;p24"/>
          <p:cNvPicPr preferRelativeResize="0"/>
          <p:nvPr/>
        </p:nvPicPr>
        <p:blipFill>
          <a:blip r:embed="rId3">
            <a:alphaModFix amt="80000"/>
          </a:blip>
          <a:stretch>
            <a:fillRect/>
          </a:stretch>
        </p:blipFill>
        <p:spPr>
          <a:xfrm>
            <a:off x="-4422950" y="-1"/>
            <a:ext cx="8994951"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ph type="title"/>
          </p:nvPr>
        </p:nvSpPr>
        <p:spPr>
          <a:xfrm>
            <a:off x="202275" y="450150"/>
            <a:ext cx="6367800" cy="4090800"/>
          </a:xfrm>
          <a:prstGeom prst="rect">
            <a:avLst/>
          </a:prstGeom>
          <a:ln>
            <a:noFill/>
          </a:ln>
        </p:spPr>
        <p:txBody>
          <a:bodyPr anchorCtr="0" anchor="ctr" bIns="91425" lIns="91425" spcFirstLastPara="1" rIns="91425" wrap="square" tIns="91425">
            <a:normAutofit/>
          </a:bodyPr>
          <a:lstStyle/>
          <a:p>
            <a:pPr indent="0" lvl="0" marL="0" rtl="0" algn="l">
              <a:spcBef>
                <a:spcPts val="0"/>
              </a:spcBef>
              <a:spcAft>
                <a:spcPts val="0"/>
              </a:spcAft>
              <a:buNone/>
            </a:pPr>
            <a:r>
              <a:rPr lang="uk">
                <a:solidFill>
                  <a:schemeClr val="accent4"/>
                </a:solidFill>
                <a:latin typeface="Poppins"/>
                <a:ea typeface="Poppins"/>
                <a:cs typeface="Poppins"/>
                <a:sym typeface="Poppins"/>
              </a:rPr>
              <a:t>How Bitcoin works?</a:t>
            </a:r>
            <a:endParaRPr>
              <a:solidFill>
                <a:schemeClr val="accent4"/>
              </a:solidFill>
              <a:latin typeface="Poppins"/>
              <a:ea typeface="Poppins"/>
              <a:cs typeface="Poppins"/>
              <a:sym typeface="Poppins"/>
            </a:endParaRPr>
          </a:p>
        </p:txBody>
      </p:sp>
      <p:sp>
        <p:nvSpPr>
          <p:cNvPr id="138" name="Google Shape;138;p25"/>
          <p:cNvSpPr txBox="1"/>
          <p:nvPr/>
        </p:nvSpPr>
        <p:spPr>
          <a:xfrm>
            <a:off x="302725" y="3374375"/>
            <a:ext cx="59364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uk" sz="1800">
                <a:solidFill>
                  <a:schemeClr val="lt2"/>
                </a:solidFill>
              </a:rPr>
              <a:t>Very-very-very-</a:t>
            </a:r>
            <a:r>
              <a:rPr i="1" lang="uk" sz="1800">
                <a:solidFill>
                  <a:schemeClr val="lt2"/>
                </a:solidFill>
              </a:rPr>
              <a:t>s</a:t>
            </a:r>
            <a:r>
              <a:rPr i="1" lang="uk" sz="1800">
                <a:solidFill>
                  <a:schemeClr val="lt2"/>
                </a:solidFill>
              </a:rPr>
              <a:t>imple explanation</a:t>
            </a:r>
            <a:endParaRPr i="1" sz="1800">
              <a:solidFill>
                <a:schemeClr val="lt2"/>
              </a:solidFill>
            </a:endParaRPr>
          </a:p>
        </p:txBody>
      </p:sp>
      <p:sp>
        <p:nvSpPr>
          <p:cNvPr id="139" name="Google Shape;139;p25"/>
          <p:cNvSpPr txBox="1"/>
          <p:nvPr/>
        </p:nvSpPr>
        <p:spPr>
          <a:xfrm>
            <a:off x="4887925" y="3750875"/>
            <a:ext cx="9858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5000">
                <a:solidFill>
                  <a:schemeClr val="lt2"/>
                </a:solidFill>
              </a:rPr>
              <a:t>👨</a:t>
            </a:r>
            <a:endParaRPr sz="5000">
              <a:solidFill>
                <a:schemeClr val="lt2"/>
              </a:solidFill>
            </a:endParaRPr>
          </a:p>
        </p:txBody>
      </p:sp>
      <p:sp>
        <p:nvSpPr>
          <p:cNvPr id="140" name="Google Shape;140;p25"/>
          <p:cNvSpPr txBox="1"/>
          <p:nvPr/>
        </p:nvSpPr>
        <p:spPr>
          <a:xfrm>
            <a:off x="4887925" y="450150"/>
            <a:ext cx="985800" cy="95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uk" sz="5000">
                <a:solidFill>
                  <a:schemeClr val="lt2"/>
                </a:solidFill>
              </a:rPr>
              <a:t>🧑</a:t>
            </a:r>
            <a:endParaRPr sz="5000">
              <a:solidFill>
                <a:schemeClr val="lt2"/>
              </a:solidFill>
            </a:endParaRPr>
          </a:p>
        </p:txBody>
      </p:sp>
      <p:cxnSp>
        <p:nvCxnSpPr>
          <p:cNvPr id="141" name="Google Shape;141;p25"/>
          <p:cNvCxnSpPr>
            <a:stCxn id="140" idx="3"/>
            <a:endCxn id="139" idx="3"/>
          </p:cNvCxnSpPr>
          <p:nvPr/>
        </p:nvCxnSpPr>
        <p:spPr>
          <a:xfrm>
            <a:off x="5873725" y="927300"/>
            <a:ext cx="600" cy="3300600"/>
          </a:xfrm>
          <a:prstGeom prst="curvedConnector3">
            <a:avLst>
              <a:gd fmla="val 258229167" name="adj1"/>
            </a:avLst>
          </a:prstGeom>
          <a:noFill/>
          <a:ln cap="flat" cmpd="sng" w="38100">
            <a:solidFill>
              <a:srgbClr val="666666"/>
            </a:solidFill>
            <a:prstDash val="dash"/>
            <a:round/>
            <a:headEnd len="med" w="med" type="oval"/>
            <a:tailEnd len="med" w="med" type="oval"/>
          </a:ln>
        </p:spPr>
      </p:cxnSp>
      <p:sp>
        <p:nvSpPr>
          <p:cNvPr id="142" name="Google Shape;142;p25"/>
          <p:cNvSpPr txBox="1"/>
          <p:nvPr/>
        </p:nvSpPr>
        <p:spPr>
          <a:xfrm>
            <a:off x="7622450" y="2264375"/>
            <a:ext cx="1402800" cy="6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aseline="30000" lang="uk" sz="5000">
                <a:solidFill>
                  <a:schemeClr val="lt2"/>
                </a:solidFill>
              </a:rPr>
              <a:t>⛏️</a:t>
            </a:r>
            <a:r>
              <a:rPr baseline="30000" lang="uk" sz="5000">
                <a:solidFill>
                  <a:schemeClr val="lt2"/>
                </a:solidFill>
              </a:rPr>
              <a:t>👷‍♂️</a:t>
            </a:r>
            <a:endParaRPr baseline="30000" sz="5000">
              <a:solidFill>
                <a:schemeClr val="lt2"/>
              </a:solidFill>
            </a:endParaRPr>
          </a:p>
        </p:txBody>
      </p:sp>
      <p:cxnSp>
        <p:nvCxnSpPr>
          <p:cNvPr id="143" name="Google Shape;143;p25"/>
          <p:cNvCxnSpPr>
            <a:endCxn id="142" idx="1"/>
          </p:cNvCxnSpPr>
          <p:nvPr/>
        </p:nvCxnSpPr>
        <p:spPr>
          <a:xfrm flipH="1" rot="10800000">
            <a:off x="7409450" y="2578175"/>
            <a:ext cx="213000" cy="84900"/>
          </a:xfrm>
          <a:prstGeom prst="straightConnector1">
            <a:avLst/>
          </a:prstGeom>
          <a:noFill/>
          <a:ln cap="flat" cmpd="sng" w="38100">
            <a:solidFill>
              <a:srgbClr val="666666"/>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6"/>
          <p:cNvPicPr preferRelativeResize="0"/>
          <p:nvPr/>
        </p:nvPicPr>
        <p:blipFill rotWithShape="1">
          <a:blip r:embed="rId3">
            <a:alphaModFix/>
          </a:blip>
          <a:srcRect b="0" l="4420" r="8036" t="0"/>
          <a:stretch/>
        </p:blipFill>
        <p:spPr>
          <a:xfrm>
            <a:off x="2186075" y="1458275"/>
            <a:ext cx="4506775" cy="2804825"/>
          </a:xfrm>
          <a:prstGeom prst="rect">
            <a:avLst/>
          </a:prstGeom>
          <a:noFill/>
          <a:ln cap="flat" cmpd="sng" w="38100">
            <a:solidFill>
              <a:schemeClr val="dk1"/>
            </a:solidFill>
            <a:prstDash val="solid"/>
            <a:round/>
            <a:headEnd len="sm" w="sm" type="none"/>
            <a:tailEnd len="sm" w="sm" type="none"/>
          </a:ln>
          <a:effectLst>
            <a:outerShdw blurRad="214313" rotWithShape="0" algn="bl">
              <a:schemeClr val="dk1"/>
            </a:outerShdw>
          </a:effectLst>
        </p:spPr>
      </p:pic>
      <p:sp>
        <p:nvSpPr>
          <p:cNvPr id="149" name="Google Shape;149;p26"/>
          <p:cNvSpPr txBox="1"/>
          <p:nvPr>
            <p:ph type="title"/>
          </p:nvPr>
        </p:nvSpPr>
        <p:spPr>
          <a:xfrm>
            <a:off x="0" y="125675"/>
            <a:ext cx="9144000" cy="572700"/>
          </a:xfrm>
          <a:prstGeom prst="rect">
            <a:avLst/>
          </a:prstGeom>
          <a:solidFill>
            <a:srgbClr val="000000"/>
          </a:solidFill>
          <a:ln cap="flat" cmpd="sng" w="38100">
            <a:solidFill>
              <a:schemeClr val="dk2"/>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uk">
                <a:latin typeface="Poppins"/>
                <a:ea typeface="Poppins"/>
                <a:cs typeface="Poppins"/>
                <a:sym typeface="Poppins"/>
              </a:rPr>
              <a:t>D</a:t>
            </a:r>
            <a:r>
              <a:rPr lang="uk">
                <a:latin typeface="Poppins"/>
                <a:ea typeface="Poppins"/>
                <a:cs typeface="Poppins"/>
                <a:sym typeface="Poppins"/>
              </a:rPr>
              <a:t>ecentralization</a:t>
            </a:r>
            <a:endParaRPr>
              <a:latin typeface="Poppins"/>
              <a:ea typeface="Poppins"/>
              <a:cs typeface="Poppins"/>
              <a:sym typeface="Poppins"/>
            </a:endParaRPr>
          </a:p>
        </p:txBody>
      </p:sp>
      <p:sp>
        <p:nvSpPr>
          <p:cNvPr id="150" name="Google Shape;150;p26"/>
          <p:cNvSpPr txBox="1"/>
          <p:nvPr>
            <p:ph idx="1" type="body"/>
          </p:nvPr>
        </p:nvSpPr>
        <p:spPr>
          <a:xfrm>
            <a:off x="223100" y="930950"/>
            <a:ext cx="3999900" cy="527400"/>
          </a:xfrm>
          <a:prstGeom prst="rect">
            <a:avLst/>
          </a:prstGeom>
          <a:effectLst>
            <a:outerShdw blurRad="85725" rotWithShape="0" algn="bl" dist="19050">
              <a:schemeClr val="accent5">
                <a:alpha val="50000"/>
              </a:schemeClr>
            </a:outerShdw>
          </a:effectLst>
        </p:spPr>
        <p:txBody>
          <a:bodyPr anchorCtr="0" anchor="t" bIns="91425" lIns="91425" spcFirstLastPara="1" rIns="91425" wrap="square" tIns="91425">
            <a:normAutofit/>
          </a:bodyPr>
          <a:lstStyle/>
          <a:p>
            <a:pPr indent="0" lvl="0" marL="0" rtl="0" algn="r">
              <a:spcBef>
                <a:spcPts val="0"/>
              </a:spcBef>
              <a:spcAft>
                <a:spcPts val="1200"/>
              </a:spcAft>
              <a:buNone/>
            </a:pPr>
            <a:r>
              <a:rPr lang="uk" sz="2100">
                <a:latin typeface="Poppins Light"/>
                <a:ea typeface="Poppins Light"/>
                <a:cs typeface="Poppins Light"/>
                <a:sym typeface="Poppins Light"/>
              </a:rPr>
              <a:t>Government</a:t>
            </a:r>
            <a:endParaRPr sz="2100">
              <a:latin typeface="Poppins Light"/>
              <a:ea typeface="Poppins Light"/>
              <a:cs typeface="Poppins Light"/>
              <a:sym typeface="Poppins Light"/>
            </a:endParaRPr>
          </a:p>
        </p:txBody>
      </p:sp>
      <p:sp>
        <p:nvSpPr>
          <p:cNvPr id="151" name="Google Shape;151;p26"/>
          <p:cNvSpPr txBox="1"/>
          <p:nvPr>
            <p:ph idx="2" type="body"/>
          </p:nvPr>
        </p:nvSpPr>
        <p:spPr>
          <a:xfrm>
            <a:off x="4908600" y="930950"/>
            <a:ext cx="3999900" cy="527400"/>
          </a:xfrm>
          <a:prstGeom prst="rect">
            <a:avLst/>
          </a:prstGeom>
          <a:effectLst>
            <a:outerShdw blurRad="157163" rotWithShape="0" algn="bl" dist="19050">
              <a:srgbClr val="FF9900">
                <a:alpha val="50000"/>
              </a:srgbClr>
            </a:outerShdw>
          </a:effectLst>
        </p:spPr>
        <p:txBody>
          <a:bodyPr anchorCtr="0" anchor="t" bIns="91425" lIns="91425" spcFirstLastPara="1" rIns="91425" wrap="square" tIns="91425">
            <a:normAutofit/>
          </a:bodyPr>
          <a:lstStyle/>
          <a:p>
            <a:pPr indent="0" lvl="0" marL="0" rtl="0" algn="l">
              <a:spcBef>
                <a:spcPts val="0"/>
              </a:spcBef>
              <a:spcAft>
                <a:spcPts val="1200"/>
              </a:spcAft>
              <a:buNone/>
            </a:pPr>
            <a:r>
              <a:rPr lang="uk" sz="2100">
                <a:latin typeface="Poppins Light"/>
                <a:ea typeface="Poppins Light"/>
                <a:cs typeface="Poppins Light"/>
                <a:sym typeface="Poppins Light"/>
              </a:rPr>
              <a:t>Freedom</a:t>
            </a:r>
            <a:endParaRPr sz="2100">
              <a:latin typeface="Poppins Light"/>
              <a:ea typeface="Poppins Light"/>
              <a:cs typeface="Poppins Light"/>
              <a:sym typeface="Poppins Light"/>
            </a:endParaRPr>
          </a:p>
        </p:txBody>
      </p:sp>
      <p:sp>
        <p:nvSpPr>
          <p:cNvPr id="152" name="Google Shape;152;p26"/>
          <p:cNvSpPr txBox="1"/>
          <p:nvPr/>
        </p:nvSpPr>
        <p:spPr>
          <a:xfrm>
            <a:off x="6859475" y="1458275"/>
            <a:ext cx="1912500" cy="24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uk" sz="1800">
                <a:solidFill>
                  <a:schemeClr val="lt2"/>
                </a:solidFill>
                <a:latin typeface="Poppins Light"/>
                <a:ea typeface="Poppins Light"/>
                <a:cs typeface="Poppins Light"/>
                <a:sym typeface="Poppins Light"/>
              </a:rPr>
              <a:t>Innovators</a:t>
            </a:r>
            <a:endParaRPr sz="1800">
              <a:solidFill>
                <a:schemeClr val="lt2"/>
              </a:solidFill>
              <a:latin typeface="Poppins Light"/>
              <a:ea typeface="Poppins Light"/>
              <a:cs typeface="Poppins Light"/>
              <a:sym typeface="Poppins Light"/>
            </a:endParaRPr>
          </a:p>
          <a:p>
            <a:pPr indent="0" lvl="0" marL="0" rtl="0" algn="l">
              <a:spcBef>
                <a:spcPts val="0"/>
              </a:spcBef>
              <a:spcAft>
                <a:spcPts val="0"/>
              </a:spcAft>
              <a:buNone/>
            </a:pPr>
            <a:r>
              <a:t/>
            </a:r>
            <a:endParaRPr sz="1800">
              <a:solidFill>
                <a:schemeClr val="lt2"/>
              </a:solidFill>
              <a:latin typeface="Poppins Light"/>
              <a:ea typeface="Poppins Light"/>
              <a:cs typeface="Poppins Light"/>
              <a:sym typeface="Poppins Light"/>
            </a:endParaRPr>
          </a:p>
          <a:p>
            <a:pPr indent="0" lvl="0" marL="0" rtl="0" algn="l">
              <a:spcBef>
                <a:spcPts val="0"/>
              </a:spcBef>
              <a:spcAft>
                <a:spcPts val="0"/>
              </a:spcAft>
              <a:buNone/>
            </a:pPr>
            <a:r>
              <a:rPr lang="uk" sz="1800">
                <a:solidFill>
                  <a:schemeClr val="lt2"/>
                </a:solidFill>
                <a:latin typeface="Poppins Light"/>
                <a:ea typeface="Poppins Light"/>
                <a:cs typeface="Poppins Light"/>
                <a:sym typeface="Poppins Light"/>
              </a:rPr>
              <a:t>Independence</a:t>
            </a:r>
            <a:endParaRPr sz="1800">
              <a:solidFill>
                <a:schemeClr val="lt2"/>
              </a:solidFill>
              <a:latin typeface="Poppins Light"/>
              <a:ea typeface="Poppins Light"/>
              <a:cs typeface="Poppins Light"/>
              <a:sym typeface="Poppins Light"/>
            </a:endParaRPr>
          </a:p>
          <a:p>
            <a:pPr indent="0" lvl="0" marL="0" rtl="0" algn="l">
              <a:spcBef>
                <a:spcPts val="0"/>
              </a:spcBef>
              <a:spcAft>
                <a:spcPts val="0"/>
              </a:spcAft>
              <a:buNone/>
            </a:pPr>
            <a:r>
              <a:t/>
            </a:r>
            <a:endParaRPr sz="1800">
              <a:solidFill>
                <a:schemeClr val="lt2"/>
              </a:solidFill>
              <a:latin typeface="Poppins Light"/>
              <a:ea typeface="Poppins Light"/>
              <a:cs typeface="Poppins Light"/>
              <a:sym typeface="Poppins Light"/>
            </a:endParaRPr>
          </a:p>
          <a:p>
            <a:pPr indent="0" lvl="0" marL="0" rtl="0" algn="l">
              <a:spcBef>
                <a:spcPts val="0"/>
              </a:spcBef>
              <a:spcAft>
                <a:spcPts val="0"/>
              </a:spcAft>
              <a:buNone/>
            </a:pPr>
            <a:r>
              <a:rPr lang="uk" sz="1800">
                <a:solidFill>
                  <a:schemeClr val="lt2"/>
                </a:solidFill>
                <a:latin typeface="Poppins Light"/>
                <a:ea typeface="Poppins Light"/>
                <a:cs typeface="Poppins Light"/>
                <a:sym typeface="Poppins Light"/>
              </a:rPr>
              <a:t>Modern</a:t>
            </a:r>
            <a:endParaRPr sz="1800">
              <a:solidFill>
                <a:schemeClr val="lt2"/>
              </a:solidFill>
              <a:latin typeface="Poppins Light"/>
              <a:ea typeface="Poppins Light"/>
              <a:cs typeface="Poppins Light"/>
              <a:sym typeface="Poppins Light"/>
            </a:endParaRPr>
          </a:p>
        </p:txBody>
      </p:sp>
      <p:sp>
        <p:nvSpPr>
          <p:cNvPr id="153" name="Google Shape;153;p26"/>
          <p:cNvSpPr txBox="1"/>
          <p:nvPr/>
        </p:nvSpPr>
        <p:spPr>
          <a:xfrm>
            <a:off x="106950" y="1458275"/>
            <a:ext cx="1912500" cy="2425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uk" sz="1800">
                <a:solidFill>
                  <a:schemeClr val="lt2"/>
                </a:solidFill>
                <a:latin typeface="Poppins Light"/>
                <a:ea typeface="Poppins Light"/>
                <a:cs typeface="Poppins Light"/>
                <a:sym typeface="Poppins Light"/>
              </a:rPr>
              <a:t>Control </a:t>
            </a:r>
            <a:endParaRPr sz="1800">
              <a:solidFill>
                <a:schemeClr val="lt2"/>
              </a:solidFill>
              <a:latin typeface="Poppins Light"/>
              <a:ea typeface="Poppins Light"/>
              <a:cs typeface="Poppins Light"/>
              <a:sym typeface="Poppins Light"/>
            </a:endParaRPr>
          </a:p>
          <a:p>
            <a:pPr indent="0" lvl="0" marL="0" rtl="0" algn="r">
              <a:spcBef>
                <a:spcPts val="0"/>
              </a:spcBef>
              <a:spcAft>
                <a:spcPts val="0"/>
              </a:spcAft>
              <a:buNone/>
            </a:pPr>
            <a:br>
              <a:rPr lang="uk" sz="1800">
                <a:solidFill>
                  <a:schemeClr val="lt2"/>
                </a:solidFill>
                <a:latin typeface="Poppins Light"/>
                <a:ea typeface="Poppins Light"/>
                <a:cs typeface="Poppins Light"/>
                <a:sym typeface="Poppins Light"/>
              </a:rPr>
            </a:br>
            <a:r>
              <a:rPr lang="uk" sz="1800">
                <a:solidFill>
                  <a:schemeClr val="lt2"/>
                </a:solidFill>
                <a:latin typeface="Poppins Light"/>
                <a:ea typeface="Poppins Light"/>
                <a:cs typeface="Poppins Light"/>
                <a:sym typeface="Poppins Light"/>
              </a:rPr>
              <a:t>Stability</a:t>
            </a:r>
            <a:endParaRPr sz="1800">
              <a:solidFill>
                <a:schemeClr val="lt2"/>
              </a:solidFill>
              <a:latin typeface="Poppins Light"/>
              <a:ea typeface="Poppins Light"/>
              <a:cs typeface="Poppins Light"/>
              <a:sym typeface="Poppins Light"/>
            </a:endParaRPr>
          </a:p>
          <a:p>
            <a:pPr indent="0" lvl="0" marL="0" rtl="0" algn="r">
              <a:spcBef>
                <a:spcPts val="0"/>
              </a:spcBef>
              <a:spcAft>
                <a:spcPts val="0"/>
              </a:spcAft>
              <a:buNone/>
            </a:pPr>
            <a:r>
              <a:t/>
            </a:r>
            <a:endParaRPr sz="1800">
              <a:solidFill>
                <a:schemeClr val="lt2"/>
              </a:solidFill>
              <a:latin typeface="Poppins Light"/>
              <a:ea typeface="Poppins Light"/>
              <a:cs typeface="Poppins Light"/>
              <a:sym typeface="Poppins Light"/>
            </a:endParaRPr>
          </a:p>
          <a:p>
            <a:pPr indent="0" lvl="0" marL="0" rtl="0" algn="r">
              <a:spcBef>
                <a:spcPts val="0"/>
              </a:spcBef>
              <a:spcAft>
                <a:spcPts val="0"/>
              </a:spcAft>
              <a:buNone/>
            </a:pPr>
            <a:r>
              <a:rPr lang="uk" sz="1800">
                <a:solidFill>
                  <a:schemeClr val="lt2"/>
                </a:solidFill>
                <a:latin typeface="Poppins Light"/>
                <a:ea typeface="Poppins Light"/>
                <a:cs typeface="Poppins Light"/>
                <a:sym typeface="Poppins Light"/>
              </a:rPr>
              <a:t>Prevalence</a:t>
            </a:r>
            <a:endParaRPr sz="1800">
              <a:solidFill>
                <a:schemeClr val="lt2"/>
              </a:solidFill>
              <a:latin typeface="Poppins Light"/>
              <a:ea typeface="Poppins Light"/>
              <a:cs typeface="Poppins Light"/>
              <a:sym typeface="Poppins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7"/>
          <p:cNvSpPr txBox="1"/>
          <p:nvPr>
            <p:ph idx="1" type="body"/>
          </p:nvPr>
        </p:nvSpPr>
        <p:spPr>
          <a:xfrm>
            <a:off x="311700" y="4230575"/>
            <a:ext cx="5998800" cy="4647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uk"/>
              <a:t>Designed by </a:t>
            </a:r>
            <a:r>
              <a:rPr lang="uk" sz="1820"/>
              <a:t>Matvii Vasylenko</a:t>
            </a:r>
            <a:r>
              <a:rPr lang="uk"/>
              <a:t> (</a:t>
            </a:r>
            <a:r>
              <a:rPr lang="uk"/>
              <a:t>Banking and Bitcoin</a:t>
            </a:r>
            <a:r>
              <a:rPr lang="uk"/>
              <a:t> Part)</a:t>
            </a:r>
            <a:endParaRPr/>
          </a:p>
        </p:txBody>
      </p:sp>
      <p:sp>
        <p:nvSpPr>
          <p:cNvPr id="159" name="Google Shape;159;p27"/>
          <p:cNvSpPr txBox="1"/>
          <p:nvPr/>
        </p:nvSpPr>
        <p:spPr>
          <a:xfrm>
            <a:off x="417600" y="516475"/>
            <a:ext cx="5892900" cy="144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uk" sz="6000">
                <a:solidFill>
                  <a:schemeClr val="dk1"/>
                </a:solidFill>
                <a:latin typeface="Poppins"/>
                <a:ea typeface="Poppins"/>
                <a:cs typeface="Poppins"/>
                <a:sym typeface="Poppins"/>
              </a:rPr>
              <a:t>CONCLUSION:</a:t>
            </a:r>
            <a:endParaRPr sz="6000">
              <a:solidFill>
                <a:schemeClr val="dk1"/>
              </a:solidFill>
              <a:latin typeface="Poppins"/>
              <a:ea typeface="Poppins"/>
              <a:cs typeface="Poppins"/>
              <a:sym typeface="Poppins"/>
            </a:endParaRPr>
          </a:p>
          <a:p>
            <a:pPr indent="0" lvl="0" marL="0" rtl="0" algn="l">
              <a:spcBef>
                <a:spcPts val="0"/>
              </a:spcBef>
              <a:spcAft>
                <a:spcPts val="0"/>
              </a:spcAft>
              <a:buNone/>
            </a:pPr>
            <a:r>
              <a:t/>
            </a:r>
            <a:endParaRPr b="1" sz="1800">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uk" sz="3600"/>
              <a:t>Hacking</a:t>
            </a:r>
            <a:endParaRPr/>
          </a:p>
        </p:txBody>
      </p:sp>
      <p:sp>
        <p:nvSpPr>
          <p:cNvPr id="165" name="Google Shape;165;p2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uk"/>
              <a:t>Danyil Tymchuk</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9"/>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a:t>Introduction</a:t>
            </a:r>
            <a:endParaRPr/>
          </a:p>
        </p:txBody>
      </p:sp>
      <p:pic>
        <p:nvPicPr>
          <p:cNvPr id="171" name="Google Shape;171;p29"/>
          <p:cNvPicPr preferRelativeResize="0"/>
          <p:nvPr/>
        </p:nvPicPr>
        <p:blipFill>
          <a:blip r:embed="rId3">
            <a:alphaModFix/>
          </a:blip>
          <a:stretch>
            <a:fillRect/>
          </a:stretch>
        </p:blipFill>
        <p:spPr>
          <a:xfrm>
            <a:off x="5084000" y="1083500"/>
            <a:ext cx="4060000" cy="4060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a:t>Importance of Security</a:t>
            </a:r>
            <a:endParaRPr/>
          </a:p>
        </p:txBody>
      </p:sp>
      <p:pic>
        <p:nvPicPr>
          <p:cNvPr id="177" name="Google Shape;177;p30"/>
          <p:cNvPicPr preferRelativeResize="0"/>
          <p:nvPr/>
        </p:nvPicPr>
        <p:blipFill>
          <a:blip r:embed="rId3">
            <a:alphaModFix/>
          </a:blip>
          <a:stretch>
            <a:fillRect/>
          </a:stretch>
        </p:blipFill>
        <p:spPr>
          <a:xfrm>
            <a:off x="6049500" y="2372475"/>
            <a:ext cx="2615325" cy="26153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The Nature of Blockchain Hacking</a:t>
            </a:r>
            <a:endParaRPr/>
          </a:p>
        </p:txBody>
      </p:sp>
      <p:pic>
        <p:nvPicPr>
          <p:cNvPr id="183" name="Google Shape;183;p31"/>
          <p:cNvPicPr preferRelativeResize="0"/>
          <p:nvPr/>
        </p:nvPicPr>
        <p:blipFill>
          <a:blip r:embed="rId3">
            <a:alphaModFix/>
          </a:blip>
          <a:stretch>
            <a:fillRect/>
          </a:stretch>
        </p:blipFill>
        <p:spPr>
          <a:xfrm>
            <a:off x="6421075" y="2571750"/>
            <a:ext cx="2159600" cy="2159600"/>
          </a:xfrm>
          <a:prstGeom prst="rect">
            <a:avLst/>
          </a:prstGeom>
          <a:noFill/>
          <a:ln>
            <a:noFill/>
          </a:ln>
        </p:spPr>
      </p:pic>
      <p:sp>
        <p:nvSpPr>
          <p:cNvPr id="184" name="Google Shape;184;p31"/>
          <p:cNvSpPr txBox="1"/>
          <p:nvPr>
            <p:ph idx="1" type="body"/>
          </p:nvPr>
        </p:nvSpPr>
        <p:spPr>
          <a:xfrm>
            <a:off x="3473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
              <a:t>How Hacking Differs in Blockchain</a:t>
            </a:r>
            <a:endParaRPr/>
          </a:p>
          <a:p>
            <a:pPr indent="0" lvl="0" marL="0" rtl="0" algn="l">
              <a:spcBef>
                <a:spcPts val="1200"/>
              </a:spcBef>
              <a:spcAft>
                <a:spcPts val="1200"/>
              </a:spcAft>
              <a:buNone/>
            </a:pPr>
            <a:r>
              <a:rPr lang="uk"/>
              <a:t>Common Misconceptions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uk" sz="3600"/>
              <a:t>Introduction</a:t>
            </a:r>
            <a:endParaRPr/>
          </a:p>
        </p:txBody>
      </p:sp>
      <p:sp>
        <p:nvSpPr>
          <p:cNvPr id="61" name="Google Shape;61;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uk"/>
              <a:t>Artem Surzhenko</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a:t>How Hacking Differs in Blockchain</a:t>
            </a:r>
            <a:endParaRPr/>
          </a:p>
        </p:txBody>
      </p:sp>
      <p:pic>
        <p:nvPicPr>
          <p:cNvPr id="190" name="Google Shape;190;p32"/>
          <p:cNvPicPr preferRelativeResize="0"/>
          <p:nvPr/>
        </p:nvPicPr>
        <p:blipFill>
          <a:blip r:embed="rId3">
            <a:alphaModFix/>
          </a:blip>
          <a:stretch>
            <a:fillRect/>
          </a:stretch>
        </p:blipFill>
        <p:spPr>
          <a:xfrm>
            <a:off x="6184500" y="2957050"/>
            <a:ext cx="2150850" cy="2150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a:t>Common Misconceptions</a:t>
            </a:r>
            <a:endParaRPr/>
          </a:p>
        </p:txBody>
      </p:sp>
      <p:pic>
        <p:nvPicPr>
          <p:cNvPr id="196" name="Google Shape;196;p33"/>
          <p:cNvPicPr preferRelativeResize="0"/>
          <p:nvPr/>
        </p:nvPicPr>
        <p:blipFill>
          <a:blip r:embed="rId3">
            <a:alphaModFix/>
          </a:blip>
          <a:stretch>
            <a:fillRect/>
          </a:stretch>
        </p:blipFill>
        <p:spPr>
          <a:xfrm>
            <a:off x="6321175" y="2865050"/>
            <a:ext cx="2092875" cy="20928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Types of Blockchain Hacks</a:t>
            </a:r>
            <a:endParaRPr/>
          </a:p>
        </p:txBody>
      </p:sp>
      <p:pic>
        <p:nvPicPr>
          <p:cNvPr id="202" name="Google Shape;202;p34"/>
          <p:cNvPicPr preferRelativeResize="0"/>
          <p:nvPr/>
        </p:nvPicPr>
        <p:blipFill>
          <a:blip r:embed="rId3">
            <a:alphaModFix/>
          </a:blip>
          <a:stretch>
            <a:fillRect/>
          </a:stretch>
        </p:blipFill>
        <p:spPr>
          <a:xfrm>
            <a:off x="311700" y="1570462"/>
            <a:ext cx="2445250" cy="2445275"/>
          </a:xfrm>
          <a:prstGeom prst="rect">
            <a:avLst/>
          </a:prstGeom>
          <a:noFill/>
          <a:ln>
            <a:noFill/>
          </a:ln>
        </p:spPr>
      </p:pic>
      <p:pic>
        <p:nvPicPr>
          <p:cNvPr id="203" name="Google Shape;203;p34"/>
          <p:cNvPicPr preferRelativeResize="0"/>
          <p:nvPr/>
        </p:nvPicPr>
        <p:blipFill>
          <a:blip r:embed="rId4">
            <a:alphaModFix/>
          </a:blip>
          <a:stretch>
            <a:fillRect/>
          </a:stretch>
        </p:blipFill>
        <p:spPr>
          <a:xfrm>
            <a:off x="3212350" y="1973300"/>
            <a:ext cx="3170200" cy="3170200"/>
          </a:xfrm>
          <a:prstGeom prst="rect">
            <a:avLst/>
          </a:prstGeom>
          <a:noFill/>
          <a:ln>
            <a:noFill/>
          </a:ln>
        </p:spPr>
      </p:pic>
      <p:pic>
        <p:nvPicPr>
          <p:cNvPr id="204" name="Google Shape;204;p34"/>
          <p:cNvPicPr preferRelativeResize="0"/>
          <p:nvPr/>
        </p:nvPicPr>
        <p:blipFill>
          <a:blip r:embed="rId5">
            <a:alphaModFix/>
          </a:blip>
          <a:stretch>
            <a:fillRect/>
          </a:stretch>
        </p:blipFill>
        <p:spPr>
          <a:xfrm>
            <a:off x="6047475" y="128800"/>
            <a:ext cx="2866875" cy="2866875"/>
          </a:xfrm>
          <a:prstGeom prst="rect">
            <a:avLst/>
          </a:prstGeom>
          <a:noFill/>
          <a:ln>
            <a:noFill/>
          </a:ln>
        </p:spPr>
      </p:pic>
      <p:sp>
        <p:nvSpPr>
          <p:cNvPr id="205" name="Google Shape;205;p34"/>
          <p:cNvSpPr txBox="1"/>
          <p:nvPr/>
        </p:nvSpPr>
        <p:spPr>
          <a:xfrm>
            <a:off x="176950" y="4452500"/>
            <a:ext cx="3035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uk" sz="1800">
                <a:solidFill>
                  <a:schemeClr val="lt2"/>
                </a:solidFill>
              </a:rPr>
              <a:t>51% Attack</a:t>
            </a:r>
            <a:endParaRPr sz="1800">
              <a:solidFill>
                <a:schemeClr val="lt2"/>
              </a:solidFill>
            </a:endParaRPr>
          </a:p>
        </p:txBody>
      </p:sp>
      <p:sp>
        <p:nvSpPr>
          <p:cNvPr id="206" name="Google Shape;206;p34"/>
          <p:cNvSpPr txBox="1"/>
          <p:nvPr/>
        </p:nvSpPr>
        <p:spPr>
          <a:xfrm>
            <a:off x="2756938" y="1732913"/>
            <a:ext cx="3035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uk" sz="1800">
                <a:solidFill>
                  <a:schemeClr val="lt2"/>
                </a:solidFill>
              </a:rPr>
              <a:t>Backdoor</a:t>
            </a:r>
            <a:r>
              <a:rPr lang="uk" sz="1800">
                <a:solidFill>
                  <a:schemeClr val="lt2"/>
                </a:solidFill>
              </a:rPr>
              <a:t> Attack</a:t>
            </a:r>
            <a:endParaRPr sz="1800">
              <a:solidFill>
                <a:schemeClr val="lt2"/>
              </a:solidFill>
            </a:endParaRPr>
          </a:p>
        </p:txBody>
      </p:sp>
      <p:sp>
        <p:nvSpPr>
          <p:cNvPr id="207" name="Google Shape;207;p34"/>
          <p:cNvSpPr txBox="1"/>
          <p:nvPr/>
        </p:nvSpPr>
        <p:spPr>
          <a:xfrm>
            <a:off x="6680038" y="3183038"/>
            <a:ext cx="3035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uk" sz="1800">
                <a:solidFill>
                  <a:schemeClr val="lt2"/>
                </a:solidFill>
              </a:rPr>
              <a:t>Sybil</a:t>
            </a:r>
            <a:r>
              <a:rPr lang="uk" sz="1800">
                <a:solidFill>
                  <a:schemeClr val="lt2"/>
                </a:solidFill>
              </a:rPr>
              <a:t> Attack</a:t>
            </a:r>
            <a:endParaRPr sz="1800">
              <a:solidFill>
                <a:schemeClr val="l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a:t>51% Attacks</a:t>
            </a:r>
            <a:endParaRPr/>
          </a:p>
        </p:txBody>
      </p:sp>
      <p:pic>
        <p:nvPicPr>
          <p:cNvPr id="213" name="Google Shape;213;p35"/>
          <p:cNvPicPr preferRelativeResize="0"/>
          <p:nvPr/>
        </p:nvPicPr>
        <p:blipFill>
          <a:blip r:embed="rId3">
            <a:alphaModFix/>
          </a:blip>
          <a:stretch>
            <a:fillRect/>
          </a:stretch>
        </p:blipFill>
        <p:spPr>
          <a:xfrm>
            <a:off x="6477925" y="2808325"/>
            <a:ext cx="1992975" cy="19929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6"/>
          <p:cNvSpPr txBox="1"/>
          <p:nvPr>
            <p:ph type="title"/>
          </p:nvPr>
        </p:nvSpPr>
        <p:spPr>
          <a:xfrm>
            <a:off x="311700" y="2202300"/>
            <a:ext cx="8520600" cy="7389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uk"/>
              <a:t>Backdoor</a:t>
            </a:r>
            <a:endParaRPr/>
          </a:p>
        </p:txBody>
      </p:sp>
      <p:pic>
        <p:nvPicPr>
          <p:cNvPr id="219" name="Google Shape;219;p36"/>
          <p:cNvPicPr preferRelativeResize="0"/>
          <p:nvPr/>
        </p:nvPicPr>
        <p:blipFill>
          <a:blip r:embed="rId3">
            <a:alphaModFix/>
          </a:blip>
          <a:stretch>
            <a:fillRect/>
          </a:stretch>
        </p:blipFill>
        <p:spPr>
          <a:xfrm>
            <a:off x="6224675" y="2363375"/>
            <a:ext cx="2506975" cy="25069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a:t>Sybil Attacks</a:t>
            </a:r>
            <a:endParaRPr/>
          </a:p>
        </p:txBody>
      </p:sp>
      <p:pic>
        <p:nvPicPr>
          <p:cNvPr id="225" name="Google Shape;225;p37"/>
          <p:cNvPicPr preferRelativeResize="0"/>
          <p:nvPr/>
        </p:nvPicPr>
        <p:blipFill>
          <a:blip r:embed="rId3">
            <a:alphaModFix/>
          </a:blip>
          <a:stretch>
            <a:fillRect/>
          </a:stretch>
        </p:blipFill>
        <p:spPr>
          <a:xfrm>
            <a:off x="6102625" y="2571750"/>
            <a:ext cx="2487425" cy="24874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a:t>Notable Blockchain Hacks</a:t>
            </a:r>
            <a:endParaRPr/>
          </a:p>
        </p:txBody>
      </p:sp>
      <p:pic>
        <p:nvPicPr>
          <p:cNvPr id="231" name="Google Shape;231;p38"/>
          <p:cNvPicPr preferRelativeResize="0"/>
          <p:nvPr/>
        </p:nvPicPr>
        <p:blipFill>
          <a:blip r:embed="rId3">
            <a:alphaModFix/>
          </a:blip>
          <a:stretch>
            <a:fillRect/>
          </a:stretch>
        </p:blipFill>
        <p:spPr>
          <a:xfrm>
            <a:off x="6039575" y="1812900"/>
            <a:ext cx="3104425" cy="31044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uk"/>
              <a:t>DAO Attack</a:t>
            </a:r>
            <a:endParaRPr/>
          </a:p>
        </p:txBody>
      </p:sp>
      <p:sp>
        <p:nvSpPr>
          <p:cNvPr id="237" name="Google Shape;237;p3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uk" sz="1600"/>
              <a:t>2016 year</a:t>
            </a:r>
            <a:endParaRPr sz="1600"/>
          </a:p>
          <a:p>
            <a:pPr indent="-330200" lvl="0" marL="457200" rtl="0" algn="l">
              <a:spcBef>
                <a:spcPts val="0"/>
              </a:spcBef>
              <a:spcAft>
                <a:spcPts val="0"/>
              </a:spcAft>
              <a:buSzPts val="1600"/>
              <a:buChar char="●"/>
            </a:pPr>
            <a:r>
              <a:rPr lang="uk" sz="1600"/>
              <a:t>-50$ </a:t>
            </a:r>
            <a:r>
              <a:rPr lang="uk" sz="1600"/>
              <a:t>millions</a:t>
            </a:r>
            <a:endParaRPr sz="1600"/>
          </a:p>
          <a:p>
            <a:pPr indent="-330200" lvl="0" marL="457200" rtl="0" algn="l">
              <a:spcBef>
                <a:spcPts val="0"/>
              </a:spcBef>
              <a:spcAft>
                <a:spcPts val="0"/>
              </a:spcAft>
              <a:buSzPts val="1600"/>
              <a:buChar char="●"/>
            </a:pPr>
            <a:r>
              <a:rPr lang="uk" sz="1600"/>
              <a:t>Backdoor Attack</a:t>
            </a:r>
            <a:endParaRPr sz="1600"/>
          </a:p>
        </p:txBody>
      </p:sp>
      <p:pic>
        <p:nvPicPr>
          <p:cNvPr id="238" name="Google Shape;238;p39"/>
          <p:cNvPicPr preferRelativeResize="0"/>
          <p:nvPr/>
        </p:nvPicPr>
        <p:blipFill>
          <a:blip r:embed="rId3">
            <a:alphaModFix/>
          </a:blip>
          <a:stretch>
            <a:fillRect/>
          </a:stretch>
        </p:blipFill>
        <p:spPr>
          <a:xfrm>
            <a:off x="6045275" y="2392575"/>
            <a:ext cx="2519050" cy="25190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Hard-fork</a:t>
            </a:r>
            <a:endParaRPr/>
          </a:p>
        </p:txBody>
      </p:sp>
      <p:sp>
        <p:nvSpPr>
          <p:cNvPr id="244" name="Google Shape;244;p4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uk"/>
              <a:t>Ethereum (ETH)</a:t>
            </a:r>
            <a:endParaRPr/>
          </a:p>
        </p:txBody>
      </p:sp>
      <p:sp>
        <p:nvSpPr>
          <p:cNvPr id="245" name="Google Shape;245;p4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uk"/>
              <a:t>Ethereum Classic (ETC)</a:t>
            </a:r>
            <a:endParaRPr/>
          </a:p>
        </p:txBody>
      </p:sp>
      <p:pic>
        <p:nvPicPr>
          <p:cNvPr id="246" name="Google Shape;246;p40"/>
          <p:cNvPicPr preferRelativeResize="0"/>
          <p:nvPr/>
        </p:nvPicPr>
        <p:blipFill>
          <a:blip r:embed="rId3">
            <a:alphaModFix/>
          </a:blip>
          <a:stretch>
            <a:fillRect/>
          </a:stretch>
        </p:blipFill>
        <p:spPr>
          <a:xfrm>
            <a:off x="979350" y="1904275"/>
            <a:ext cx="2664602" cy="2664602"/>
          </a:xfrm>
          <a:prstGeom prst="rect">
            <a:avLst/>
          </a:prstGeom>
          <a:noFill/>
          <a:ln>
            <a:noFill/>
          </a:ln>
        </p:spPr>
      </p:pic>
      <p:pic>
        <p:nvPicPr>
          <p:cNvPr id="247" name="Google Shape;247;p40"/>
          <p:cNvPicPr preferRelativeResize="0"/>
          <p:nvPr/>
        </p:nvPicPr>
        <p:blipFill>
          <a:blip r:embed="rId4">
            <a:alphaModFix/>
          </a:blip>
          <a:stretch>
            <a:fillRect/>
          </a:stretch>
        </p:blipFill>
        <p:spPr>
          <a:xfrm>
            <a:off x="5500051" y="1904275"/>
            <a:ext cx="2664602" cy="2664602"/>
          </a:xfrm>
          <a:prstGeom prst="rect">
            <a:avLst/>
          </a:prstGeom>
          <a:noFill/>
          <a:ln>
            <a:noFill/>
          </a:ln>
        </p:spPr>
      </p:pic>
      <p:pic>
        <p:nvPicPr>
          <p:cNvPr id="248" name="Google Shape;248;p40"/>
          <p:cNvPicPr preferRelativeResize="0"/>
          <p:nvPr/>
        </p:nvPicPr>
        <p:blipFill>
          <a:blip r:embed="rId5">
            <a:alphaModFix/>
          </a:blip>
          <a:stretch>
            <a:fillRect/>
          </a:stretch>
        </p:blipFill>
        <p:spPr>
          <a:xfrm>
            <a:off x="3553065" y="1841750"/>
            <a:ext cx="2037875" cy="20378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Mitigating Hacking Risks</a:t>
            </a:r>
            <a:endParaRPr/>
          </a:p>
        </p:txBody>
      </p:sp>
      <p:sp>
        <p:nvSpPr>
          <p:cNvPr id="254" name="Google Shape;254;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
              <a:t>Security Measures</a:t>
            </a:r>
            <a:endParaRPr/>
          </a:p>
          <a:p>
            <a:pPr indent="0" lvl="0" marL="0" rtl="0" algn="l">
              <a:spcBef>
                <a:spcPts val="1200"/>
              </a:spcBef>
              <a:spcAft>
                <a:spcPts val="1200"/>
              </a:spcAft>
              <a:buNone/>
            </a:pPr>
            <a:r>
              <a:rPr lang="uk"/>
              <a:t>Role of the Community</a:t>
            </a:r>
            <a:endParaRPr/>
          </a:p>
        </p:txBody>
      </p:sp>
      <p:pic>
        <p:nvPicPr>
          <p:cNvPr id="255" name="Google Shape;255;p41"/>
          <p:cNvPicPr preferRelativeResize="0"/>
          <p:nvPr/>
        </p:nvPicPr>
        <p:blipFill>
          <a:blip r:embed="rId3">
            <a:alphaModFix/>
          </a:blip>
          <a:stretch>
            <a:fillRect/>
          </a:stretch>
        </p:blipFill>
        <p:spPr>
          <a:xfrm>
            <a:off x="5782550" y="1782050"/>
            <a:ext cx="3361450" cy="3361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           Blockchain                              Cryptocurrency</a:t>
            </a:r>
            <a:endParaRPr/>
          </a:p>
        </p:txBody>
      </p:sp>
      <p:pic>
        <p:nvPicPr>
          <p:cNvPr id="67" name="Google Shape;67;p15"/>
          <p:cNvPicPr preferRelativeResize="0"/>
          <p:nvPr/>
        </p:nvPicPr>
        <p:blipFill>
          <a:blip r:embed="rId3">
            <a:alphaModFix/>
          </a:blip>
          <a:stretch>
            <a:fillRect/>
          </a:stretch>
        </p:blipFill>
        <p:spPr>
          <a:xfrm>
            <a:off x="347300" y="1688243"/>
            <a:ext cx="3882799" cy="2916008"/>
          </a:xfrm>
          <a:prstGeom prst="rect">
            <a:avLst/>
          </a:prstGeom>
          <a:noFill/>
          <a:ln>
            <a:noFill/>
          </a:ln>
        </p:spPr>
      </p:pic>
      <p:pic>
        <p:nvPicPr>
          <p:cNvPr id="68" name="Google Shape;68;p15"/>
          <p:cNvPicPr preferRelativeResize="0"/>
          <p:nvPr/>
        </p:nvPicPr>
        <p:blipFill>
          <a:blip r:embed="rId4">
            <a:alphaModFix/>
          </a:blip>
          <a:stretch>
            <a:fillRect/>
          </a:stretch>
        </p:blipFill>
        <p:spPr>
          <a:xfrm>
            <a:off x="4876775" y="1688250"/>
            <a:ext cx="3882799" cy="2916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a:t>Security Measures</a:t>
            </a:r>
            <a:endParaRPr/>
          </a:p>
        </p:txBody>
      </p:sp>
      <p:pic>
        <p:nvPicPr>
          <p:cNvPr id="261" name="Google Shape;261;p42"/>
          <p:cNvPicPr preferRelativeResize="0"/>
          <p:nvPr/>
        </p:nvPicPr>
        <p:blipFill>
          <a:blip r:embed="rId3">
            <a:alphaModFix/>
          </a:blip>
          <a:stretch>
            <a:fillRect/>
          </a:stretch>
        </p:blipFill>
        <p:spPr>
          <a:xfrm>
            <a:off x="5923275" y="2339875"/>
            <a:ext cx="2909025" cy="29090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uk"/>
              <a:t>Role of the Community</a:t>
            </a:r>
            <a:endParaRPr/>
          </a:p>
        </p:txBody>
      </p:sp>
      <p:sp>
        <p:nvSpPr>
          <p:cNvPr id="267" name="Google Shape;267;p43"/>
          <p:cNvSpPr txBox="1"/>
          <p:nvPr/>
        </p:nvSpPr>
        <p:spPr>
          <a:xfrm rot="-2307149">
            <a:off x="543707" y="1683181"/>
            <a:ext cx="2900306" cy="46168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1800">
                <a:solidFill>
                  <a:srgbClr val="E06666"/>
                </a:solidFill>
              </a:rPr>
              <a:t>The power of the people!</a:t>
            </a:r>
            <a:endParaRPr sz="1800">
              <a:solidFill>
                <a:srgbClr val="E06666"/>
              </a:solidFill>
            </a:endParaRPr>
          </a:p>
        </p:txBody>
      </p:sp>
      <p:pic>
        <p:nvPicPr>
          <p:cNvPr id="268" name="Google Shape;268;p43"/>
          <p:cNvPicPr preferRelativeResize="0"/>
          <p:nvPr/>
        </p:nvPicPr>
        <p:blipFill>
          <a:blip r:embed="rId3">
            <a:alphaModFix/>
          </a:blip>
          <a:stretch>
            <a:fillRect/>
          </a:stretch>
        </p:blipFill>
        <p:spPr>
          <a:xfrm>
            <a:off x="2874438" y="2399675"/>
            <a:ext cx="3395125" cy="33951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Conclusion</a:t>
            </a:r>
            <a:endParaRPr/>
          </a:p>
        </p:txBody>
      </p:sp>
      <p:sp>
        <p:nvSpPr>
          <p:cNvPr id="274" name="Google Shape;274;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uk" sz="2100"/>
              <a:t>“</a:t>
            </a:r>
            <a:r>
              <a:rPr lang="uk" sz="2100"/>
              <a:t>No matter how advanced the system is, anything can be hacked”</a:t>
            </a:r>
            <a:endParaRPr sz="2100"/>
          </a:p>
        </p:txBody>
      </p:sp>
      <p:pic>
        <p:nvPicPr>
          <p:cNvPr id="275" name="Google Shape;275;p44"/>
          <p:cNvPicPr preferRelativeResize="0"/>
          <p:nvPr/>
        </p:nvPicPr>
        <p:blipFill>
          <a:blip r:embed="rId3">
            <a:alphaModFix/>
          </a:blip>
          <a:stretch>
            <a:fillRect/>
          </a:stretch>
        </p:blipFill>
        <p:spPr>
          <a:xfrm>
            <a:off x="2974561" y="1821350"/>
            <a:ext cx="3194875" cy="31948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5"/>
          <p:cNvSpPr txBox="1"/>
          <p:nvPr>
            <p:ph idx="1" type="body"/>
          </p:nvPr>
        </p:nvSpPr>
        <p:spPr>
          <a:xfrm>
            <a:off x="311700" y="4230575"/>
            <a:ext cx="5998800" cy="4617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uk"/>
              <a:t>Designed by Danyil Tymchuk (Hacking Part)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uk"/>
              <a:t>Copy</a:t>
            </a:r>
            <a:endParaRPr/>
          </a:p>
        </p:txBody>
      </p:sp>
      <p:sp>
        <p:nvSpPr>
          <p:cNvPr id="286" name="Google Shape;286;p46"/>
          <p:cNvSpPr txBox="1"/>
          <p:nvPr>
            <p:ph idx="1" type="subTitle"/>
          </p:nvPr>
        </p:nvSpPr>
        <p:spPr>
          <a:xfrm>
            <a:off x="311700" y="3793250"/>
            <a:ext cx="8520600" cy="792600"/>
          </a:xfrm>
          <a:prstGeom prst="rect">
            <a:avLst/>
          </a:prstGeom>
        </p:spPr>
        <p:txBody>
          <a:bodyPr anchorCtr="0" anchor="t" bIns="91425" lIns="91425" spcFirstLastPara="1" rIns="91425" wrap="square" tIns="91425">
            <a:normAutofit/>
          </a:bodyPr>
          <a:lstStyle/>
          <a:p>
            <a:pPr indent="0" lvl="0" marL="0" rtl="0" algn="r">
              <a:lnSpc>
                <a:spcPct val="80000"/>
              </a:lnSpc>
              <a:spcBef>
                <a:spcPts val="0"/>
              </a:spcBef>
              <a:spcAft>
                <a:spcPts val="0"/>
              </a:spcAft>
              <a:buSzPts val="440"/>
              <a:buNone/>
            </a:pPr>
            <a:r>
              <a:rPr lang="uk" sz="1820"/>
              <a:t>04.12.2023</a:t>
            </a:r>
            <a:endParaRPr sz="1820"/>
          </a:p>
          <a:p>
            <a:pPr indent="0" lvl="0" marL="0" rtl="0" algn="l">
              <a:lnSpc>
                <a:spcPct val="80000"/>
              </a:lnSpc>
              <a:spcBef>
                <a:spcPts val="0"/>
              </a:spcBef>
              <a:spcAft>
                <a:spcPts val="0"/>
              </a:spcAft>
              <a:buSzPts val="440"/>
              <a:buNone/>
            </a:pPr>
            <a:r>
              <a:rPr lang="uk" sz="1820"/>
              <a:t>Designed by Danyil Tymchuk &amp; Matvii Vasylenko &amp; Artem Surzhenko</a:t>
            </a:r>
            <a:endParaRPr sz="182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228600" rtl="0" algn="ctr">
              <a:spcBef>
                <a:spcPts val="300"/>
              </a:spcBef>
              <a:spcAft>
                <a:spcPts val="0"/>
              </a:spcAft>
              <a:buNone/>
            </a:pPr>
            <a:r>
              <a:rPr lang="uk" sz="2400">
                <a:uFill>
                  <a:noFill/>
                </a:uFill>
                <a:hlinkClick r:id="rId3"/>
              </a:rPr>
              <a:t>How is cryptocurrency different from regular money?</a:t>
            </a:r>
            <a:endParaRPr sz="2400"/>
          </a:p>
        </p:txBody>
      </p:sp>
      <p:pic>
        <p:nvPicPr>
          <p:cNvPr id="74" name="Google Shape;74;p16"/>
          <p:cNvPicPr preferRelativeResize="0"/>
          <p:nvPr/>
        </p:nvPicPr>
        <p:blipFill>
          <a:blip r:embed="rId4">
            <a:alphaModFix/>
          </a:blip>
          <a:stretch>
            <a:fillRect/>
          </a:stretch>
        </p:blipFill>
        <p:spPr>
          <a:xfrm>
            <a:off x="3236800" y="1771125"/>
            <a:ext cx="5595500" cy="2797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457200" rtl="0" algn="ctr">
              <a:spcBef>
                <a:spcPts val="300"/>
              </a:spcBef>
              <a:spcAft>
                <a:spcPts val="0"/>
              </a:spcAft>
              <a:buNone/>
            </a:pPr>
            <a:r>
              <a:rPr lang="uk" sz="2600">
                <a:uFill>
                  <a:noFill/>
                </a:uFill>
                <a:hlinkClick r:id="rId3"/>
              </a:rPr>
              <a:t>Cryptocurrency extraction and mining</a:t>
            </a:r>
            <a:endParaRPr sz="2600"/>
          </a:p>
        </p:txBody>
      </p:sp>
      <p:sp>
        <p:nvSpPr>
          <p:cNvPr id="80" name="Google Shape;80;p17"/>
          <p:cNvSpPr txBox="1"/>
          <p:nvPr>
            <p:ph idx="1" type="body"/>
          </p:nvPr>
        </p:nvSpPr>
        <p:spPr>
          <a:xfrm>
            <a:off x="249400" y="2015625"/>
            <a:ext cx="4059300" cy="1814400"/>
          </a:xfrm>
          <a:prstGeom prst="rect">
            <a:avLst/>
          </a:prstGeom>
        </p:spPr>
        <p:txBody>
          <a:bodyPr anchorCtr="0" anchor="t" bIns="91425" lIns="91425" spcFirstLastPara="1" rIns="91425" wrap="square" tIns="91425">
            <a:normAutofit/>
          </a:bodyPr>
          <a:lstStyle/>
          <a:p>
            <a:pPr indent="0" lvl="0" marL="0" rtl="0" algn="l">
              <a:lnSpc>
                <a:spcPct val="150000"/>
              </a:lnSpc>
              <a:spcBef>
                <a:spcPts val="1200"/>
              </a:spcBef>
              <a:spcAft>
                <a:spcPts val="1200"/>
              </a:spcAft>
              <a:buNone/>
            </a:pPr>
            <a:r>
              <a:rPr lang="uk" sz="1400">
                <a:solidFill>
                  <a:schemeClr val="dk1"/>
                </a:solidFill>
              </a:rPr>
              <a:t>Cryptocurrency mining means adding new blocks to the blockchain chain. This process is difficult and requires enormous computing power.</a:t>
            </a:r>
            <a:endParaRPr sz="2100">
              <a:solidFill>
                <a:schemeClr val="dk1"/>
              </a:solidFill>
            </a:endParaRPr>
          </a:p>
        </p:txBody>
      </p:sp>
      <p:pic>
        <p:nvPicPr>
          <p:cNvPr id="81" name="Google Shape;81;p17"/>
          <p:cNvPicPr preferRelativeResize="0"/>
          <p:nvPr/>
        </p:nvPicPr>
        <p:blipFill>
          <a:blip r:embed="rId4">
            <a:alphaModFix/>
          </a:blip>
          <a:stretch>
            <a:fillRect/>
          </a:stretch>
        </p:blipFill>
        <p:spPr>
          <a:xfrm>
            <a:off x="4572000" y="1584037"/>
            <a:ext cx="4419600" cy="2677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idx="1" type="body"/>
          </p:nvPr>
        </p:nvSpPr>
        <p:spPr>
          <a:xfrm>
            <a:off x="311700" y="4230575"/>
            <a:ext cx="5998800" cy="4647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uk"/>
              <a:t>Designed by </a:t>
            </a:r>
            <a:r>
              <a:rPr lang="uk" sz="1820"/>
              <a:t>Artem Surzhenko</a:t>
            </a:r>
            <a:r>
              <a:rPr lang="uk"/>
              <a:t> (</a:t>
            </a:r>
            <a:r>
              <a:rPr lang="uk"/>
              <a:t>Introduction</a:t>
            </a:r>
            <a:r>
              <a:rPr lang="uk"/>
              <a:t> Part)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uk" sz="3600"/>
              <a:t>Banking and Bitcoin</a:t>
            </a:r>
            <a:endParaRPr/>
          </a:p>
        </p:txBody>
      </p:sp>
      <p:sp>
        <p:nvSpPr>
          <p:cNvPr id="92" name="Google Shape;92;p1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uk"/>
              <a:t>Matvii Vasylenko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0" y="-67800"/>
            <a:ext cx="9144000" cy="675600"/>
          </a:xfrm>
          <a:prstGeom prst="rect">
            <a:avLst/>
          </a:prstGeom>
          <a:solidFill>
            <a:srgbClr val="000000"/>
          </a:solidFill>
        </p:spPr>
        <p:txBody>
          <a:bodyPr anchorCtr="0" anchor="b" bIns="91425" lIns="91425" spcFirstLastPara="1" rIns="91425" wrap="square" tIns="91425">
            <a:normAutofit/>
          </a:bodyPr>
          <a:lstStyle/>
          <a:p>
            <a:pPr indent="0" lvl="0" marL="0" rtl="0" algn="ctr">
              <a:spcBef>
                <a:spcPts val="0"/>
              </a:spcBef>
              <a:spcAft>
                <a:spcPts val="0"/>
              </a:spcAft>
              <a:buSzPts val="990"/>
              <a:buNone/>
            </a:pPr>
            <a:r>
              <a:rPr b="1" lang="uk" sz="2080">
                <a:solidFill>
                  <a:srgbClr val="F3F3F3"/>
                </a:solidFill>
              </a:rPr>
              <a:t>Online Banking – money goes digital</a:t>
            </a:r>
            <a:endParaRPr b="1" sz="2080">
              <a:solidFill>
                <a:srgbClr val="F3F3F3"/>
              </a:solidFill>
            </a:endParaRPr>
          </a:p>
        </p:txBody>
      </p:sp>
      <p:sp>
        <p:nvSpPr>
          <p:cNvPr id="98" name="Google Shape;98;p20"/>
          <p:cNvSpPr txBox="1"/>
          <p:nvPr>
            <p:ph idx="1" type="subTitle"/>
          </p:nvPr>
        </p:nvSpPr>
        <p:spPr>
          <a:xfrm>
            <a:off x="106375" y="3522000"/>
            <a:ext cx="4045200" cy="1621500"/>
          </a:xfrm>
          <a:prstGeom prst="rect">
            <a:avLst/>
          </a:prstGeom>
          <a:effectLst>
            <a:outerShdw blurRad="142875" rotWithShape="0" algn="bl" dir="5400000" dist="19050">
              <a:schemeClr val="accent5">
                <a:alpha val="50000"/>
              </a:scheme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rPr lang="uk">
                <a:latin typeface="Poppins Light"/>
                <a:ea typeface="Poppins Light"/>
                <a:cs typeface="Poppins Light"/>
                <a:sym typeface="Poppins Light"/>
              </a:rPr>
              <a:t>Before crypto - </a:t>
            </a:r>
            <a:r>
              <a:rPr lang="uk">
                <a:latin typeface="Poppins Light"/>
                <a:ea typeface="Poppins Light"/>
                <a:cs typeface="Poppins Light"/>
                <a:sym typeface="Poppins Light"/>
              </a:rPr>
              <a:t>late 20th and early 21st centuries banking.</a:t>
            </a:r>
            <a:endParaRPr>
              <a:latin typeface="Poppins Light"/>
              <a:ea typeface="Poppins Light"/>
              <a:cs typeface="Poppins Light"/>
              <a:sym typeface="Poppins Light"/>
            </a:endParaRPr>
          </a:p>
        </p:txBody>
      </p:sp>
      <p:sp>
        <p:nvSpPr>
          <p:cNvPr id="99" name="Google Shape;99;p20"/>
          <p:cNvSpPr txBox="1"/>
          <p:nvPr>
            <p:ph idx="2" type="body"/>
          </p:nvPr>
        </p:nvSpPr>
        <p:spPr>
          <a:xfrm>
            <a:off x="5195675" y="3603175"/>
            <a:ext cx="3324600" cy="8160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pic>
        <p:nvPicPr>
          <p:cNvPr id="100" name="Google Shape;100;p20"/>
          <p:cNvPicPr preferRelativeResize="0"/>
          <p:nvPr/>
        </p:nvPicPr>
        <p:blipFill rotWithShape="1">
          <a:blip r:embed="rId3">
            <a:alphaModFix/>
          </a:blip>
          <a:srcRect b="0" l="15932" r="10543" t="0"/>
          <a:stretch/>
        </p:blipFill>
        <p:spPr>
          <a:xfrm>
            <a:off x="5195687" y="800488"/>
            <a:ext cx="3324626" cy="2610001"/>
          </a:xfrm>
          <a:prstGeom prst="rect">
            <a:avLst/>
          </a:prstGeom>
          <a:noFill/>
          <a:ln cap="flat" cmpd="sng" w="38100">
            <a:solidFill>
              <a:schemeClr val="lt2"/>
            </a:solidFill>
            <a:prstDash val="solid"/>
            <a:round/>
            <a:headEnd len="sm" w="sm" type="none"/>
            <a:tailEnd len="sm" w="sm" type="none"/>
          </a:ln>
          <a:effectLst>
            <a:outerShdw blurRad="57150" rotWithShape="0" algn="bl" dir="5400000" dist="19050">
              <a:srgbClr val="000000">
                <a:alpha val="50000"/>
              </a:srgbClr>
            </a:outerShdw>
          </a:effectLst>
        </p:spPr>
      </p:pic>
      <p:pic>
        <p:nvPicPr>
          <p:cNvPr id="101" name="Google Shape;101;p20"/>
          <p:cNvPicPr preferRelativeResize="0"/>
          <p:nvPr/>
        </p:nvPicPr>
        <p:blipFill rotWithShape="1">
          <a:blip r:embed="rId4">
            <a:alphaModFix/>
          </a:blip>
          <a:srcRect b="0" l="0" r="16763" t="0"/>
          <a:stretch/>
        </p:blipFill>
        <p:spPr>
          <a:xfrm>
            <a:off x="466663" y="760200"/>
            <a:ext cx="3324626" cy="2609401"/>
          </a:xfrm>
          <a:prstGeom prst="rect">
            <a:avLst/>
          </a:prstGeom>
          <a:noFill/>
          <a:ln cap="flat" cmpd="sng" w="38100">
            <a:solidFill>
              <a:schemeClr val="lt2"/>
            </a:solidFill>
            <a:prstDash val="solid"/>
            <a:round/>
            <a:headEnd len="sm" w="sm" type="none"/>
            <a:tailEnd len="sm" w="sm" type="none"/>
          </a:ln>
        </p:spPr>
      </p:pic>
      <p:sp>
        <p:nvSpPr>
          <p:cNvPr id="102" name="Google Shape;102;p20"/>
          <p:cNvSpPr/>
          <p:nvPr/>
        </p:nvSpPr>
        <p:spPr>
          <a:xfrm>
            <a:off x="4201325" y="1469350"/>
            <a:ext cx="618900" cy="1317900"/>
          </a:xfrm>
          <a:prstGeom prst="chevron">
            <a:avLst>
              <a:gd fmla="val 50000" name="adj"/>
            </a:avLst>
          </a:prstGeom>
          <a:no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idx="1" type="body"/>
          </p:nvPr>
        </p:nvSpPr>
        <p:spPr>
          <a:xfrm>
            <a:off x="0" y="4304700"/>
            <a:ext cx="9144000" cy="838800"/>
          </a:xfrm>
          <a:prstGeom prst="rect">
            <a:avLst/>
          </a:prstGeom>
          <a:solidFill>
            <a:srgbClr val="000000"/>
          </a:solidFill>
        </p:spPr>
        <p:txBody>
          <a:bodyPr anchorCtr="0" anchor="ctr" bIns="91425" lIns="91425" spcFirstLastPara="1" rIns="91425" wrap="square" tIns="91425">
            <a:noAutofit/>
          </a:bodyPr>
          <a:lstStyle/>
          <a:p>
            <a:pPr indent="0" lvl="0" marL="0" rtl="0" algn="l">
              <a:spcBef>
                <a:spcPts val="0"/>
              </a:spcBef>
              <a:spcAft>
                <a:spcPts val="0"/>
              </a:spcAft>
              <a:buSzPts val="440"/>
              <a:buNone/>
            </a:pPr>
            <a:r>
              <a:rPr lang="uk" sz="2019">
                <a:solidFill>
                  <a:schemeClr val="dk1"/>
                </a:solidFill>
                <a:latin typeface="Poppins Light"/>
                <a:ea typeface="Poppins Light"/>
                <a:cs typeface="Poppins Light"/>
                <a:sym typeface="Poppins Light"/>
              </a:rPr>
              <a:t>Evolution of payment system, debit/credit cards and standards </a:t>
            </a:r>
            <a:r>
              <a:rPr lang="uk" sz="2019">
                <a:solidFill>
                  <a:schemeClr val="dk1"/>
                </a:solidFill>
                <a:latin typeface="Poppins Light"/>
                <a:ea typeface="Poppins Light"/>
                <a:cs typeface="Poppins Light"/>
                <a:sym typeface="Poppins Light"/>
              </a:rPr>
              <a:t>V</a:t>
            </a:r>
            <a:r>
              <a:rPr lang="uk" sz="2019">
                <a:solidFill>
                  <a:schemeClr val="dk1"/>
                </a:solidFill>
                <a:latin typeface="Poppins Light"/>
                <a:ea typeface="Poppins Light"/>
                <a:cs typeface="Poppins Light"/>
                <a:sym typeface="Poppins Light"/>
              </a:rPr>
              <a:t>ISA &amp; MASTERCARD.</a:t>
            </a:r>
            <a:endParaRPr sz="2019">
              <a:solidFill>
                <a:schemeClr val="dk1"/>
              </a:solidFill>
              <a:latin typeface="Poppins Light"/>
              <a:ea typeface="Poppins Light"/>
              <a:cs typeface="Poppins Light"/>
              <a:sym typeface="Poppins Light"/>
            </a:endParaRPr>
          </a:p>
          <a:p>
            <a:pPr indent="0" lvl="0" marL="0" rtl="0" algn="l">
              <a:spcBef>
                <a:spcPts val="0"/>
              </a:spcBef>
              <a:spcAft>
                <a:spcPts val="0"/>
              </a:spcAft>
              <a:buSzPts val="440"/>
              <a:buNone/>
            </a:pPr>
            <a:r>
              <a:t/>
            </a:r>
            <a:endParaRPr sz="1020"/>
          </a:p>
        </p:txBody>
      </p:sp>
      <p:pic>
        <p:nvPicPr>
          <p:cNvPr id="108" name="Google Shape;108;p21"/>
          <p:cNvPicPr preferRelativeResize="0"/>
          <p:nvPr/>
        </p:nvPicPr>
        <p:blipFill>
          <a:blip r:embed="rId3">
            <a:alphaModFix/>
          </a:blip>
          <a:stretch>
            <a:fillRect/>
          </a:stretch>
        </p:blipFill>
        <p:spPr>
          <a:xfrm>
            <a:off x="311700" y="156400"/>
            <a:ext cx="5998802" cy="4001147"/>
          </a:xfrm>
          <a:prstGeom prst="rect">
            <a:avLst/>
          </a:prstGeom>
          <a:noFill/>
          <a:ln cap="flat" cmpd="sng" w="38100">
            <a:solidFill>
              <a:schemeClr val="lt2"/>
            </a:solidFill>
            <a:prstDash val="solid"/>
            <a:round/>
            <a:headEnd len="sm" w="sm" type="none"/>
            <a:tailEnd len="sm" w="sm" type="none"/>
          </a:ln>
        </p:spPr>
      </p:pic>
      <p:sp>
        <p:nvSpPr>
          <p:cNvPr id="109" name="Google Shape;109;p21"/>
          <p:cNvSpPr txBox="1"/>
          <p:nvPr/>
        </p:nvSpPr>
        <p:spPr>
          <a:xfrm>
            <a:off x="6549350" y="251050"/>
            <a:ext cx="2414400" cy="1362300"/>
          </a:xfrm>
          <a:prstGeom prst="rect">
            <a:avLst/>
          </a:prstGeom>
          <a:noFill/>
          <a:ln>
            <a:noFill/>
          </a:ln>
          <a:effectLst>
            <a:outerShdw blurRad="142875" rotWithShape="0" algn="bl" dir="5400000" dist="28575">
              <a:srgbClr val="00FFFF">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440"/>
              <a:buFont typeface="Arial"/>
              <a:buNone/>
            </a:pPr>
            <a:r>
              <a:rPr i="1" lang="uk" sz="6019">
                <a:solidFill>
                  <a:schemeClr val="lt2"/>
                </a:solidFill>
              </a:rPr>
              <a:t>1980s</a:t>
            </a:r>
            <a:endParaRPr i="1" sz="5800">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